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39"/>
  </p:notesMasterIdLst>
  <p:handoutMasterIdLst>
    <p:handoutMasterId r:id="rId40"/>
  </p:handoutMasterIdLst>
  <p:sldIdLst>
    <p:sldId id="260" r:id="rId3"/>
    <p:sldId id="266" r:id="rId4"/>
    <p:sldId id="270" r:id="rId5"/>
    <p:sldId id="272" r:id="rId6"/>
    <p:sldId id="271" r:id="rId7"/>
    <p:sldId id="273" r:id="rId8"/>
    <p:sldId id="274" r:id="rId9"/>
    <p:sldId id="256" r:id="rId10"/>
    <p:sldId id="267" r:id="rId11"/>
    <p:sldId id="268" r:id="rId12"/>
    <p:sldId id="287" r:id="rId13"/>
    <p:sldId id="288" r:id="rId14"/>
    <p:sldId id="289" r:id="rId15"/>
    <p:sldId id="290" r:id="rId16"/>
    <p:sldId id="291" r:id="rId17"/>
    <p:sldId id="292" r:id="rId18"/>
    <p:sldId id="293" r:id="rId19"/>
    <p:sldId id="269" r:id="rId20"/>
    <p:sldId id="275" r:id="rId21"/>
    <p:sldId id="257" r:id="rId22"/>
    <p:sldId id="276" r:id="rId23"/>
    <p:sldId id="277" r:id="rId24"/>
    <p:sldId id="278" r:id="rId25"/>
    <p:sldId id="279" r:id="rId26"/>
    <p:sldId id="280" r:id="rId27"/>
    <p:sldId id="281" r:id="rId28"/>
    <p:sldId id="282" r:id="rId29"/>
    <p:sldId id="283" r:id="rId30"/>
    <p:sldId id="284" r:id="rId31"/>
    <p:sldId id="285" r:id="rId32"/>
    <p:sldId id="294" r:id="rId33"/>
    <p:sldId id="297" r:id="rId34"/>
    <p:sldId id="295" r:id="rId35"/>
    <p:sldId id="296" r:id="rId36"/>
    <p:sldId id="298" r:id="rId37"/>
    <p:sldId id="261" r:id="rId38"/>
  </p:sldIdLst>
  <p:sldSz cx="12192000" cy="6858000"/>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692"/>
    <a:srgbClr val="7AE9D6"/>
    <a:srgbClr val="E9A900"/>
    <a:srgbClr val="E4F7FC"/>
    <a:srgbClr val="C0ECF8"/>
    <a:srgbClr val="D48E00"/>
    <a:srgbClr val="FF7962"/>
    <a:srgbClr val="1F355E"/>
    <a:srgbClr val="DCDCDC"/>
    <a:srgbClr val="B1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226" autoAdjust="0"/>
  </p:normalViewPr>
  <p:slideViewPr>
    <p:cSldViewPr snapToGrid="0">
      <p:cViewPr varScale="1">
        <p:scale>
          <a:sx n="79" d="100"/>
          <a:sy n="79" d="100"/>
        </p:scale>
        <p:origin x="494"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Digital skills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Digital skills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83-483F-B804-4421A1AFD9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983-483F-B804-4421A1AFD931}"/>
              </c:ext>
            </c:extLst>
          </c:dPt>
          <c:dLbls>
            <c:dLbl>
              <c:idx val="0"/>
              <c:spPr>
                <a:solidFill>
                  <a:prstClr val="white"/>
                </a:solidFill>
                <a:ln>
                  <a:solidFill>
                    <a:srgbClr val="6A7486">
                      <a:lumMod val="25000"/>
                      <a:lumOff val="75000"/>
                    </a:srgb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1983-483F-B804-4421A1AFD931}"/>
                </c:ext>
              </c:extLst>
            </c:dLbl>
            <c:dLbl>
              <c:idx val="1"/>
              <c:spPr>
                <a:solidFill>
                  <a:prstClr val="white"/>
                </a:solidFill>
                <a:ln>
                  <a:solidFill>
                    <a:srgbClr val="6A7486">
                      <a:lumMod val="25000"/>
                      <a:lumOff val="75000"/>
                    </a:srgbClr>
                  </a:solidFill>
                </a:ln>
                <a:effectLst/>
              </c:spPr>
              <c:txPr>
                <a:bodyPr rot="0" spcFirstLastPara="1" vertOverflow="clip" horzOverflow="clip" vert="horz" wrap="square" lIns="38100" tIns="19050" rIns="38100" bIns="19050" anchor="ctr" anchorCtr="1">
                  <a:noAutofit/>
                </a:bodyPr>
                <a:lstStyle/>
                <a:p>
                  <a:pPr>
                    <a:defRPr sz="18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1983-483F-B804-4421A1AFD931}"/>
                </c:ext>
              </c:extLst>
            </c:dLbl>
            <c:spPr>
              <a:solidFill>
                <a:prstClr val="white"/>
              </a:solidFill>
              <a:ln>
                <a:solidFill>
                  <a:srgbClr val="6A7486">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Below basic level</c:v>
                </c:pt>
                <c:pt idx="1">
                  <c:v>Above basic level</c:v>
                </c:pt>
              </c:strCache>
            </c:strRef>
          </c:cat>
          <c:val>
            <c:numRef>
              <c:f>Sheet1!$B$2:$B$3</c:f>
              <c:numCache>
                <c:formatCode>General</c:formatCode>
                <c:ptCount val="2"/>
                <c:pt idx="0">
                  <c:v>44</c:v>
                </c:pt>
                <c:pt idx="1">
                  <c:v>56</c:v>
                </c:pt>
              </c:numCache>
            </c:numRef>
          </c:val>
          <c:extLst>
            <c:ext xmlns:c16="http://schemas.microsoft.com/office/drawing/2014/chart" uri="{C3380CC4-5D6E-409C-BE32-E72D297353CC}">
              <c16:uniqueId val="{00000000-DC9F-4501-B5E8-07C79702DC74}"/>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23/5/2022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23/5/2022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15906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313" b="1" i="0" kern="1200" dirty="0" smtClean="0">
                <a:solidFill>
                  <a:schemeClr val="tx1"/>
                </a:solidFill>
                <a:effectLst/>
                <a:latin typeface="+mn-lt"/>
                <a:ea typeface="+mn-ea"/>
                <a:cs typeface="+mn-cs"/>
              </a:rPr>
              <a:t>Indicator</a:t>
            </a:r>
            <a:r>
              <a:rPr lang="en-GB" sz="1313" b="0" i="0" kern="1200" dirty="0" smtClean="0">
                <a:solidFill>
                  <a:schemeClr val="tx1"/>
                </a:solidFill>
                <a:effectLst/>
                <a:latin typeface="+mn-lt"/>
                <a:ea typeface="+mn-ea"/>
                <a:cs typeface="+mn-cs"/>
              </a:rPr>
              <a:t>: 2 Human Capital</a:t>
            </a:r>
          </a:p>
          <a:p>
            <a:pPr fontAlgn="base"/>
            <a:r>
              <a:rPr lang="en-GB" sz="1313" b="1" i="0" kern="1200" dirty="0" smtClean="0">
                <a:solidFill>
                  <a:schemeClr val="tx1"/>
                </a:solidFill>
                <a:effectLst/>
                <a:latin typeface="+mn-lt"/>
                <a:ea typeface="+mn-ea"/>
                <a:cs typeface="+mn-cs"/>
              </a:rPr>
              <a:t>Definition: </a:t>
            </a:r>
            <a:r>
              <a:rPr lang="en-GB" sz="1313" b="0" i="0" kern="1200" dirty="0" smtClean="0">
                <a:solidFill>
                  <a:schemeClr val="tx1"/>
                </a:solidFill>
                <a:effectLst/>
                <a:latin typeface="+mn-lt"/>
                <a:ea typeface="+mn-ea"/>
                <a:cs typeface="+mn-cs"/>
              </a:rPr>
              <a:t>DESI Human Capital Dimension calculated as the weighted average of the two sub-dimensions: 2a Internet User Skills (50%) and 2b Advanced Skills and Development (50%)</a:t>
            </a:r>
          </a:p>
          <a:p>
            <a:pPr fontAlgn="base"/>
            <a:r>
              <a:rPr lang="en-GB" sz="1313" b="1" i="0" kern="1200" dirty="0" smtClean="0">
                <a:solidFill>
                  <a:schemeClr val="tx1"/>
                </a:solidFill>
                <a:effectLst/>
                <a:latin typeface="+mn-lt"/>
                <a:ea typeface="+mn-ea"/>
                <a:cs typeface="+mn-cs"/>
              </a:rPr>
              <a:t>Breakdown</a:t>
            </a:r>
            <a:r>
              <a:rPr lang="en-GB" sz="1313" b="0" i="0" kern="1200" dirty="0" smtClean="0">
                <a:solidFill>
                  <a:schemeClr val="tx1"/>
                </a:solidFill>
                <a:effectLst/>
                <a:latin typeface="+mn-lt"/>
                <a:ea typeface="+mn-ea"/>
                <a:cs typeface="+mn-cs"/>
              </a:rPr>
              <a:t>: 2a Internet User Skills</a:t>
            </a:r>
          </a:p>
          <a:p>
            <a:pPr fontAlgn="base"/>
            <a:r>
              <a:rPr lang="en-GB" sz="1313" b="1" i="0" kern="1200" dirty="0" smtClean="0">
                <a:solidFill>
                  <a:schemeClr val="tx1"/>
                </a:solidFill>
                <a:effectLst/>
                <a:latin typeface="+mn-lt"/>
                <a:ea typeface="+mn-ea"/>
                <a:cs typeface="+mn-cs"/>
              </a:rPr>
              <a:t>Breakdown</a:t>
            </a:r>
            <a:r>
              <a:rPr lang="en-GB" sz="1313" b="0" i="0" kern="1200" dirty="0" smtClean="0">
                <a:solidFill>
                  <a:schemeClr val="tx1"/>
                </a:solidFill>
                <a:effectLst/>
                <a:latin typeface="+mn-lt"/>
                <a:ea typeface="+mn-ea"/>
                <a:cs typeface="+mn-cs"/>
              </a:rPr>
              <a:t>: 2b Advanced Skills and Development</a:t>
            </a:r>
            <a:endParaRPr lang="en-GB" sz="1313"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66054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5" name="Content Placeholder 3"/>
          <p:cNvSpPr>
            <a:spLocks noGrp="1"/>
          </p:cNvSpPr>
          <p:nvPr>
            <p:ph sz="quarter" idx="13" hasCustomPrompt="1"/>
          </p:nvPr>
        </p:nvSpPr>
        <p:spPr>
          <a:xfrm>
            <a:off x="179614" y="943529"/>
            <a:ext cx="11785263" cy="504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Tree>
    <p:extLst>
      <p:ext uri="{BB962C8B-B14F-4D97-AF65-F5344CB8AC3E}">
        <p14:creationId xmlns:p14="http://schemas.microsoft.com/office/powerpoint/2010/main" val="216985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1"/>
            <a:ext cx="12192000" cy="695501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1" hasCustomPrompt="1"/>
          </p:nvPr>
        </p:nvSpPr>
        <p:spPr>
          <a:xfrm>
            <a:off x="1524000" y="2697322"/>
            <a:ext cx="9144000" cy="1533930"/>
          </a:xfrm>
        </p:spPr>
        <p:txBody>
          <a:bodyPr anchor="ctr">
            <a:normAutofit/>
          </a:bodyPr>
          <a:lstStyle>
            <a:lvl1pPr marL="0" indent="0" algn="ctr">
              <a:buNone/>
              <a:defRPr sz="2800" b="1"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Separator Page Title goes here</a:t>
            </a:r>
            <a:endParaRPr lang="el-GR" dirty="0"/>
          </a:p>
        </p:txBody>
      </p:sp>
    </p:spTree>
    <p:extLst>
      <p:ext uri="{BB962C8B-B14F-4D97-AF65-F5344CB8AC3E}">
        <p14:creationId xmlns:p14="http://schemas.microsoft.com/office/powerpoint/2010/main" val="349616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userDrawn="1"/>
        </p:nvSpPr>
        <p:spPr>
          <a:xfrm>
            <a:off x="0" y="3608612"/>
            <a:ext cx="12192000" cy="10858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1" hasCustomPrompt="1"/>
          </p:nvPr>
        </p:nvSpPr>
        <p:spPr>
          <a:xfrm>
            <a:off x="1524000" y="4809374"/>
            <a:ext cx="9144000" cy="601050"/>
          </a:xfrm>
        </p:spPr>
        <p:txBody>
          <a:bodyPr anchor="ctr">
            <a:normAutofit/>
          </a:bodyPr>
          <a:lstStyle>
            <a:lvl1pPr marL="0" indent="0" algn="ctr">
              <a:buNone/>
              <a:defRPr sz="1800" b="1" baseline="0">
                <a:solidFill>
                  <a:schemeClr val="accent1"/>
                </a:solidFill>
                <a:latin typeface="Ubuntu" panose="020B0504030602030204" pitchFamily="34" charset="0"/>
                <a:ea typeface="Roboto" panose="02000000000000000000" pitchFamily="2" charset="0"/>
                <a:cs typeface="Roboto"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www.eprotect-project.eu</a:t>
            </a:r>
            <a:endParaRPr lang="el-G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17104" y="952535"/>
            <a:ext cx="1974120" cy="1974120"/>
          </a:xfrm>
          <a:prstGeom prst="rect">
            <a:avLst/>
          </a:prstGeom>
        </p:spPr>
      </p:pic>
      <p:sp>
        <p:nvSpPr>
          <p:cNvPr id="7" name="Subtitle 2">
            <a:extLst>
              <a:ext uri="{FF2B5EF4-FFF2-40B4-BE49-F238E27FC236}">
                <a16:creationId xmlns:a16="http://schemas.microsoft.com/office/drawing/2014/main" id="{8C88DED6-9292-4570-A9CB-86A20C5093FB}"/>
              </a:ext>
            </a:extLst>
          </p:cNvPr>
          <p:cNvSpPr txBox="1">
            <a:spLocks/>
          </p:cNvSpPr>
          <p:nvPr userDrawn="1"/>
        </p:nvSpPr>
        <p:spPr>
          <a:xfrm>
            <a:off x="1676400" y="4009956"/>
            <a:ext cx="9144000" cy="601050"/>
          </a:xfrm>
          <a:prstGeom prst="rect">
            <a:avLst/>
          </a:prstGeom>
        </p:spPr>
        <p:txBody>
          <a:bodyPr vert="horz" lIns="91440" tIns="45720" rIns="91440" bIns="45720" rtlCol="0" anchor="ctr">
            <a:normAutofit/>
          </a:bodyPr>
          <a:lstStyle>
            <a:lvl1pPr marL="0" indent="0" algn="ctr" defTabSz="914377" rtl="0" eaLnBrk="1" latinLnBrk="0" hangingPunct="1">
              <a:lnSpc>
                <a:spcPct val="90000"/>
              </a:lnSpc>
              <a:spcBef>
                <a:spcPts val="1000"/>
              </a:spcBef>
              <a:buFont typeface="Arial" panose="020B0604020202020204" pitchFamily="34" charset="0"/>
              <a:buNone/>
              <a:defRPr sz="1800" b="1" kern="1200" baseline="0">
                <a:solidFill>
                  <a:schemeClr val="bg1"/>
                </a:solidFill>
                <a:latin typeface="Ubuntu" panose="020B0504030602030204" pitchFamily="34" charset="0"/>
                <a:ea typeface="Roboto" panose="02000000000000000000" pitchFamily="2" charset="0"/>
                <a:cs typeface="Roboto" panose="02000000000000000000" pitchFamily="2"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End Slide</a:t>
            </a:r>
            <a:endParaRPr lang="el-GR" dirty="0"/>
          </a:p>
        </p:txBody>
      </p:sp>
      <p:sp>
        <p:nvSpPr>
          <p:cNvPr id="10" name="Text Box 2"/>
          <p:cNvSpPr txBox="1">
            <a:spLocks noChangeArrowheads="1"/>
          </p:cNvSpPr>
          <p:nvPr userDrawn="1"/>
        </p:nvSpPr>
        <p:spPr bwMode="auto">
          <a:xfrm>
            <a:off x="4217534" y="6008353"/>
            <a:ext cx="5191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lnSpc>
                <a:spcPct val="107000"/>
              </a:lnSpc>
              <a:spcAft>
                <a:spcPts val="800"/>
              </a:spcAft>
            </a:pP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a:t>
            </a:r>
            <a:b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b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Project Number: 2020-1-CY01-KA204-065949</a:t>
            </a:r>
            <a:endParaRPr lang="en-US" sz="12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endParaRPr>
          </a:p>
        </p:txBody>
      </p:sp>
      <p:pic>
        <p:nvPicPr>
          <p:cNvPr id="11" name="Picture 10" descr="er_logo"/>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2084" y="5979778"/>
            <a:ext cx="1476375" cy="419735"/>
          </a:xfrm>
          <a:prstGeom prst="rect">
            <a:avLst/>
          </a:prstGeom>
          <a:noFill/>
          <a:ln>
            <a:noFill/>
          </a:ln>
        </p:spPr>
      </p:pic>
      <p:pic>
        <p:nvPicPr>
          <p:cNvPr id="12" name="Picture 11"/>
          <p:cNvPicPr/>
          <p:nvPr userDrawn="1"/>
        </p:nvPicPr>
        <p:blipFill>
          <a:blip r:embed="rId4" cstate="print">
            <a:extLst>
              <a:ext uri="{28A0092B-C50C-407E-A947-70E740481C1C}">
                <a14:useLocalDpi xmlns:a14="http://schemas.microsoft.com/office/drawing/2010/main" val="0"/>
              </a:ext>
            </a:extLst>
          </a:blip>
          <a:stretch>
            <a:fillRect/>
          </a:stretch>
        </p:blipFill>
        <p:spPr>
          <a:xfrm>
            <a:off x="2569709" y="6398243"/>
            <a:ext cx="1356360" cy="200025"/>
          </a:xfrm>
          <a:prstGeom prst="rect">
            <a:avLst/>
          </a:prstGeom>
        </p:spPr>
      </p:pic>
    </p:spTree>
    <p:extLst>
      <p:ext uri="{BB962C8B-B14F-4D97-AF65-F5344CB8AC3E}">
        <p14:creationId xmlns:p14="http://schemas.microsoft.com/office/powerpoint/2010/main" val="358241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2834912948"/>
              </p:ext>
            </p:extLst>
          </p:nvPr>
        </p:nvGraphicFramePr>
        <p:xfrm>
          <a:off x="272303" y="1070720"/>
          <a:ext cx="8128000" cy="2859069"/>
        </p:xfrm>
        <a:graphic>
          <a:graphicData uri="http://schemas.openxmlformats.org/drawingml/2006/table">
            <a:tbl>
              <a:tblPr firstRow="1" bandRow="1">
                <a:tableStyleId>{B301B821-A1FF-4177-AEE7-76D212191A09}</a:tableStyleId>
              </a:tblPr>
              <a:tblGrid>
                <a:gridCol w="2032000">
                  <a:extLst>
                    <a:ext uri="{9D8B030D-6E8A-4147-A177-3AD203B41FA5}">
                      <a16:colId xmlns:a16="http://schemas.microsoft.com/office/drawing/2014/main" val="20000"/>
                    </a:ext>
                  </a:extLst>
                </a:gridCol>
                <a:gridCol w="1989805">
                  <a:extLst>
                    <a:ext uri="{9D8B030D-6E8A-4147-A177-3AD203B41FA5}">
                      <a16:colId xmlns:a16="http://schemas.microsoft.com/office/drawing/2014/main" val="20001"/>
                    </a:ext>
                  </a:extLst>
                </a:gridCol>
                <a:gridCol w="2074195">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431607">
                <a:tc>
                  <a:txBody>
                    <a:bodyPr/>
                    <a:lstStyle/>
                    <a:p>
                      <a:pPr algn="ctr"/>
                      <a:r>
                        <a:rPr lang="en-US" sz="1600" dirty="0">
                          <a:latin typeface="+mj-lt"/>
                        </a:rPr>
                        <a:t>Colum</a:t>
                      </a:r>
                      <a:r>
                        <a:rPr lang="en-US" sz="1600" baseline="0" dirty="0">
                          <a:latin typeface="+mj-lt"/>
                        </a:rPr>
                        <a:t> Title</a:t>
                      </a:r>
                      <a:endParaRPr lang="en-US" sz="1600" b="0" dirty="0">
                        <a:latin typeface="+mj-lt"/>
                        <a:ea typeface="Roboto" panose="02000000000000000000" pitchFamily="2" charset="0"/>
                        <a:cs typeface="Roboto" panose="02000000000000000000" pitchFamily="2" charset="0"/>
                      </a:endParaRPr>
                    </a:p>
                  </a:txBody>
                  <a:tcPr marL="121920" marR="121920" anchor="ctr">
                    <a:lnR w="12700" cap="flat" cmpd="sng" algn="ctr">
                      <a:solidFill>
                        <a:schemeClr val="bg1"/>
                      </a:solidFill>
                      <a:prstDash val="solid"/>
                      <a:round/>
                      <a:headEnd type="none" w="med" len="med"/>
                      <a:tailEnd type="none" w="med" len="med"/>
                    </a:lnR>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latin typeface="+mj-lt"/>
                        </a:rPr>
                        <a:t>Colum</a:t>
                      </a:r>
                      <a:r>
                        <a:rPr lang="en-US" sz="1600" baseline="0" dirty="0">
                          <a:latin typeface="+mj-lt"/>
                        </a:rPr>
                        <a:t> Title</a:t>
                      </a:r>
                      <a:endParaRPr lang="en-US" sz="1600" b="0" dirty="0">
                        <a:latin typeface="+mj-lt"/>
                        <a:ea typeface="Roboto" panose="02000000000000000000" pitchFamily="2" charset="0"/>
                        <a:cs typeface="Roboto" panose="02000000000000000000" pitchFamily="2" charset="0"/>
                      </a:endParaRPr>
                    </a:p>
                  </a:txBody>
                  <a:tcPr marL="121920" marR="1219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latin typeface="+mj-lt"/>
                        </a:rPr>
                        <a:t>Colum</a:t>
                      </a:r>
                      <a:r>
                        <a:rPr lang="en-US" sz="1600" baseline="0" dirty="0">
                          <a:latin typeface="+mj-lt"/>
                        </a:rPr>
                        <a:t> Title</a:t>
                      </a:r>
                      <a:endParaRPr lang="en-US" sz="1600" b="0" dirty="0">
                        <a:latin typeface="+mj-lt"/>
                        <a:ea typeface="Roboto" panose="02000000000000000000" pitchFamily="2" charset="0"/>
                        <a:cs typeface="Roboto" panose="02000000000000000000" pitchFamily="2" charset="0"/>
                      </a:endParaRPr>
                    </a:p>
                  </a:txBody>
                  <a:tcPr marL="121920" marR="121920" anchor="ctr">
                    <a:lnL w="12700" cap="flat" cmpd="sng" algn="ctr">
                      <a:solidFill>
                        <a:schemeClr val="bg1"/>
                      </a:solidFill>
                      <a:prstDash val="solid"/>
                      <a:round/>
                      <a:headEnd type="none" w="med" len="med"/>
                      <a:tailEnd type="none" w="med" len="med"/>
                    </a:ln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latin typeface="+mj-lt"/>
                        </a:rPr>
                        <a:t>Colum</a:t>
                      </a:r>
                      <a:r>
                        <a:rPr lang="en-US" sz="1600" baseline="0" dirty="0">
                          <a:latin typeface="+mj-lt"/>
                        </a:rPr>
                        <a:t> Title</a:t>
                      </a:r>
                      <a:endParaRPr lang="en-US" sz="1600" b="0" dirty="0">
                        <a:latin typeface="+mj-lt"/>
                        <a:ea typeface="Roboto" panose="02000000000000000000" pitchFamily="2" charset="0"/>
                        <a:cs typeface="Roboto" panose="02000000000000000000" pitchFamily="2" charset="0"/>
                      </a:endParaRPr>
                    </a:p>
                  </a:txBody>
                  <a:tcPr marL="121920" marR="121920" anchor="ctr"/>
                </a:tc>
                <a:extLst>
                  <a:ext uri="{0D108BD9-81ED-4DB2-BD59-A6C34878D82A}">
                    <a16:rowId xmlns:a16="http://schemas.microsoft.com/office/drawing/2014/main" val="10000"/>
                  </a:ext>
                </a:extLst>
              </a:tr>
              <a:tr h="1213731">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213731">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endParaRPr lang="en-US" dirty="0">
                        <a:latin typeface="+mn-lt"/>
                        <a:ea typeface="Open Sans" panose="020B0606030504020204" pitchFamily="34" charset="0"/>
                        <a:cs typeface="Open Sans" panose="020B0606030504020204" pitchFamily="34" charset="0"/>
                      </a:endParaRPr>
                    </a:p>
                  </a:txBody>
                  <a:tcPr marL="121920" marR="12192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4" name="TextBox 3"/>
          <p:cNvSpPr txBox="1"/>
          <p:nvPr userDrawn="1"/>
        </p:nvSpPr>
        <p:spPr>
          <a:xfrm>
            <a:off x="154943" y="116203"/>
            <a:ext cx="8676752" cy="307777"/>
          </a:xfrm>
          <a:prstGeom prst="rect">
            <a:avLst/>
          </a:prstGeom>
          <a:noFill/>
        </p:spPr>
        <p:txBody>
          <a:bodyPr wrap="square" rtlCol="0">
            <a:spAutoFit/>
          </a:bodyPr>
          <a:lstStyle/>
          <a:p>
            <a:r>
              <a:rPr lang="en-US" sz="1400" b="0" dirty="0">
                <a:solidFill>
                  <a:schemeClr val="tx1"/>
                </a:solidFill>
                <a:latin typeface="Ubuntu" panose="020B0504030602030204" pitchFamily="34" charset="0"/>
                <a:ea typeface="Roboto" panose="02000000000000000000" pitchFamily="2" charset="0"/>
                <a:cs typeface="Roboto" panose="02000000000000000000" pitchFamily="2" charset="0"/>
              </a:rPr>
              <a:t>Copy-paste</a:t>
            </a:r>
            <a:r>
              <a:rPr lang="en-US" sz="1400" b="0" baseline="0" dirty="0">
                <a:solidFill>
                  <a:schemeClr val="tx1"/>
                </a:solidFill>
                <a:latin typeface="Ubuntu" panose="020B0504030602030204" pitchFamily="34" charset="0"/>
                <a:ea typeface="Roboto" panose="02000000000000000000" pitchFamily="2" charset="0"/>
                <a:cs typeface="Roboto" panose="02000000000000000000" pitchFamily="2" charset="0"/>
              </a:rPr>
              <a:t> the table or quote below onto slides, and edit if needed.</a:t>
            </a:r>
            <a:endParaRPr lang="en-US" sz="1400" b="0" dirty="0">
              <a:solidFill>
                <a:schemeClr val="tx1"/>
              </a:solidFill>
              <a:latin typeface="Ubuntu" panose="020B0504030602030204" pitchFamily="34" charset="0"/>
              <a:ea typeface="Roboto" panose="02000000000000000000" pitchFamily="2" charset="0"/>
              <a:cs typeface="Roboto" panose="02000000000000000000" pitchFamily="2" charset="0"/>
            </a:endParaRPr>
          </a:p>
        </p:txBody>
      </p:sp>
      <p:sp>
        <p:nvSpPr>
          <p:cNvPr id="7" name="Text Placeholder 3"/>
          <p:cNvSpPr>
            <a:spLocks noGrp="1"/>
          </p:cNvSpPr>
          <p:nvPr>
            <p:ph type="body" sz="quarter" idx="17" hasCustomPrompt="1"/>
          </p:nvPr>
        </p:nvSpPr>
        <p:spPr>
          <a:xfrm>
            <a:off x="272303" y="4928785"/>
            <a:ext cx="5761236" cy="1449161"/>
          </a:xfrm>
          <a:prstGeom prst="rect">
            <a:avLst/>
          </a:prstGeom>
          <a:noFill/>
          <a:ln w="12700">
            <a:solidFill>
              <a:schemeClr val="accent2"/>
            </a:solidFill>
          </a:ln>
        </p:spPr>
        <p:txBody>
          <a:bodyPr anchor="ctr" anchorCtr="0">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i="1" baseline="0">
                <a:solidFill>
                  <a:schemeClr val="accent2"/>
                </a:solidFill>
                <a:latin typeface="Ubuntu Light" panose="020B0304030602030204" pitchFamily="34" charset="0"/>
                <a:ea typeface="Roboto" panose="02000000000000000000" pitchFamily="2" charset="0"/>
                <a:cs typeface="Roboto" panose="02000000000000000000" pitchFamily="2" charset="0"/>
              </a:defRPr>
            </a:lvl1pPr>
          </a:lstStyle>
          <a:p>
            <a:pPr lvl="0"/>
            <a:r>
              <a:rPr lang="en-US" dirty="0"/>
              <a:t>Quote text goes here</a:t>
            </a:r>
            <a:endParaRPr lang="el-GR" dirty="0"/>
          </a:p>
        </p:txBody>
      </p:sp>
    </p:spTree>
    <p:extLst>
      <p:ext uri="{BB962C8B-B14F-4D97-AF65-F5344CB8AC3E}">
        <p14:creationId xmlns:p14="http://schemas.microsoft.com/office/powerpoint/2010/main" val="69566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90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2" name="Title 1"/>
          <p:cNvSpPr>
            <a:spLocks noGrp="1"/>
          </p:cNvSpPr>
          <p:nvPr>
            <p:ph type="title"/>
          </p:nvPr>
        </p:nvSpPr>
        <p:spPr>
          <a:xfrm>
            <a:off x="185407" y="0"/>
            <a:ext cx="11779472" cy="741656"/>
          </a:xfrm>
        </p:spPr>
        <p:txBody>
          <a:bodyPr lIns="144000"/>
          <a:lstStyle/>
          <a:p>
            <a:endParaRPr lang="en-US" dirty="0"/>
          </a:p>
        </p:txBody>
      </p:sp>
      <p:sp>
        <p:nvSpPr>
          <p:cNvPr id="7" name="Content Placeholder 3"/>
          <p:cNvSpPr>
            <a:spLocks noGrp="1"/>
          </p:cNvSpPr>
          <p:nvPr>
            <p:ph sz="quarter" idx="13" hasCustomPrompt="1"/>
          </p:nvPr>
        </p:nvSpPr>
        <p:spPr>
          <a:xfrm>
            <a:off x="185407" y="1538937"/>
            <a:ext cx="11767111" cy="432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3" name="Rectangle 2"/>
          <p:cNvSpPr/>
          <p:nvPr userDrawn="1"/>
        </p:nvSpPr>
        <p:spPr>
          <a:xfrm>
            <a:off x="0" y="881063"/>
            <a:ext cx="12192000" cy="50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4" hasCustomPrompt="1"/>
          </p:nvPr>
        </p:nvSpPr>
        <p:spPr>
          <a:xfrm>
            <a:off x="185407" y="876300"/>
            <a:ext cx="11779250" cy="504825"/>
          </a:xfrm>
          <a:prstGeom prst="rect">
            <a:avLst/>
          </a:prstGeom>
        </p:spPr>
        <p:txBody>
          <a:bodyPr lIns="144000" anchor="ctr"/>
          <a:lstStyle>
            <a:lvl1pPr>
              <a:defRPr lang="el-GR" sz="1800" b="0" kern="1200" baseline="0" dirty="0">
                <a:solidFill>
                  <a:schemeClr val="bg1"/>
                </a:solidFill>
                <a:latin typeface="Ubuntu" panose="020B0504030602030204" pitchFamily="34" charset="0"/>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53670661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4" name="Title 3"/>
          <p:cNvSpPr>
            <a:spLocks noGrp="1"/>
          </p:cNvSpPr>
          <p:nvPr>
            <p:ph type="title"/>
          </p:nvPr>
        </p:nvSpPr>
        <p:spPr>
          <a:xfrm>
            <a:off x="185406" y="0"/>
            <a:ext cx="11779472" cy="741656"/>
          </a:xfrm>
        </p:spPr>
        <p:txBody>
          <a:bodyPr>
            <a:noAutofit/>
          </a:bodyPr>
          <a:lstStyle/>
          <a:p>
            <a:endParaRPr lang="en-US" dirty="0"/>
          </a:p>
        </p:txBody>
      </p:sp>
      <p:sp>
        <p:nvSpPr>
          <p:cNvPr id="8" name="Content Placeholder 3"/>
          <p:cNvSpPr>
            <a:spLocks noGrp="1"/>
          </p:cNvSpPr>
          <p:nvPr>
            <p:ph sz="quarter" idx="13" hasCustomPrompt="1"/>
          </p:nvPr>
        </p:nvSpPr>
        <p:spPr>
          <a:xfrm>
            <a:off x="185406" y="917801"/>
            <a:ext cx="5790593" cy="504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9" name="Content Placeholder 3"/>
          <p:cNvSpPr>
            <a:spLocks noGrp="1"/>
          </p:cNvSpPr>
          <p:nvPr>
            <p:ph sz="quarter" idx="14" hasCustomPrompt="1"/>
          </p:nvPr>
        </p:nvSpPr>
        <p:spPr>
          <a:xfrm>
            <a:off x="6180206" y="917801"/>
            <a:ext cx="5790593" cy="504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3"/>
          <p:cNvSpPr>
            <a:spLocks noGrp="1"/>
          </p:cNvSpPr>
          <p:nvPr>
            <p:ph sz="quarter" idx="13" hasCustomPrompt="1"/>
          </p:nvPr>
        </p:nvSpPr>
        <p:spPr>
          <a:xfrm>
            <a:off x="185406" y="1548207"/>
            <a:ext cx="5790593" cy="432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9" name="Content Placeholder 3"/>
          <p:cNvSpPr>
            <a:spLocks noGrp="1"/>
          </p:cNvSpPr>
          <p:nvPr>
            <p:ph sz="quarter" idx="14" hasCustomPrompt="1"/>
          </p:nvPr>
        </p:nvSpPr>
        <p:spPr>
          <a:xfrm>
            <a:off x="6180206" y="1548207"/>
            <a:ext cx="5790593" cy="432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a:xfrm>
            <a:off x="185406" y="0"/>
            <a:ext cx="11779472" cy="741656"/>
          </a:xfrm>
        </p:spPr>
        <p:txBody>
          <a:bodyPr/>
          <a:lstStyle/>
          <a:p>
            <a:endParaRPr lang="en-US" dirty="0"/>
          </a:p>
        </p:txBody>
      </p:sp>
      <p:sp>
        <p:nvSpPr>
          <p:cNvPr id="6" name="Rectangle 5"/>
          <p:cNvSpPr/>
          <p:nvPr userDrawn="1"/>
        </p:nvSpPr>
        <p:spPr>
          <a:xfrm>
            <a:off x="0" y="881063"/>
            <a:ext cx="12192000" cy="50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5"/>
          <p:cNvSpPr>
            <a:spLocks noGrp="1"/>
          </p:cNvSpPr>
          <p:nvPr>
            <p:ph type="body" sz="quarter" idx="15" hasCustomPrompt="1"/>
          </p:nvPr>
        </p:nvSpPr>
        <p:spPr>
          <a:xfrm>
            <a:off x="185407" y="876300"/>
            <a:ext cx="11779250" cy="504825"/>
          </a:xfrm>
          <a:prstGeom prst="rect">
            <a:avLst/>
          </a:prstGeom>
        </p:spPr>
        <p:txBody>
          <a:bodyPr lIns="144000" anchor="ctr"/>
          <a:lstStyle>
            <a:lvl1pPr>
              <a:defRPr lang="el-GR" sz="1800" b="1" kern="1200" baseline="0" dirty="0">
                <a:solidFill>
                  <a:schemeClr val="bg1"/>
                </a:solidFill>
                <a:latin typeface="Ubuntu" panose="020B0504030602030204" pitchFamily="34" charset="0"/>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392876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7" name="Content Placeholder 3"/>
          <p:cNvSpPr>
            <a:spLocks noGrp="1"/>
          </p:cNvSpPr>
          <p:nvPr>
            <p:ph sz="quarter" idx="13" hasCustomPrompt="1"/>
          </p:nvPr>
        </p:nvSpPr>
        <p:spPr>
          <a:xfrm>
            <a:off x="185406" y="1548207"/>
            <a:ext cx="5790593" cy="3094584"/>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9" name="Content Placeholder 3"/>
          <p:cNvSpPr>
            <a:spLocks noGrp="1"/>
          </p:cNvSpPr>
          <p:nvPr>
            <p:ph sz="quarter" idx="14" hasCustomPrompt="1"/>
          </p:nvPr>
        </p:nvSpPr>
        <p:spPr>
          <a:xfrm>
            <a:off x="6180206" y="1548207"/>
            <a:ext cx="5790593" cy="3094584"/>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a:xfrm>
            <a:off x="185406" y="0"/>
            <a:ext cx="11779472" cy="741656"/>
          </a:xfrm>
        </p:spPr>
        <p:txBody>
          <a:bodyPr/>
          <a:lstStyle/>
          <a:p>
            <a:endParaRPr lang="en-US" dirty="0"/>
          </a:p>
        </p:txBody>
      </p:sp>
      <p:sp>
        <p:nvSpPr>
          <p:cNvPr id="8" name="Content Placeholder 3"/>
          <p:cNvSpPr>
            <a:spLocks noGrp="1"/>
          </p:cNvSpPr>
          <p:nvPr>
            <p:ph sz="quarter" idx="15" hasCustomPrompt="1"/>
          </p:nvPr>
        </p:nvSpPr>
        <p:spPr>
          <a:xfrm>
            <a:off x="185406" y="4730903"/>
            <a:ext cx="11804193" cy="126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Rectangle 10"/>
          <p:cNvSpPr/>
          <p:nvPr userDrawn="1"/>
        </p:nvSpPr>
        <p:spPr>
          <a:xfrm>
            <a:off x="0" y="881063"/>
            <a:ext cx="12192000" cy="50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p:cNvSpPr>
            <a:spLocks noGrp="1"/>
          </p:cNvSpPr>
          <p:nvPr>
            <p:ph type="body" sz="quarter" idx="16" hasCustomPrompt="1"/>
          </p:nvPr>
        </p:nvSpPr>
        <p:spPr>
          <a:xfrm>
            <a:off x="185407" y="876300"/>
            <a:ext cx="11779250" cy="504825"/>
          </a:xfrm>
          <a:prstGeom prst="rect">
            <a:avLst/>
          </a:prstGeom>
        </p:spPr>
        <p:txBody>
          <a:bodyPr lIns="144000" anchor="ctr"/>
          <a:lstStyle>
            <a:lvl1pPr>
              <a:defRPr lang="el-GR" sz="1800" b="1" kern="1200" baseline="0" dirty="0">
                <a:solidFill>
                  <a:schemeClr val="bg1"/>
                </a:solidFill>
                <a:latin typeface="Ubuntu" panose="020B0504030602030204" pitchFamily="34" charset="0"/>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99922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Quote -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3"/>
          <p:cNvSpPr>
            <a:spLocks noGrp="1"/>
          </p:cNvSpPr>
          <p:nvPr>
            <p:ph sz="quarter" idx="13" hasCustomPrompt="1"/>
          </p:nvPr>
        </p:nvSpPr>
        <p:spPr>
          <a:xfrm>
            <a:off x="185406" y="917801"/>
            <a:ext cx="5790593" cy="504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0" name="Content Placeholder 3"/>
          <p:cNvSpPr>
            <a:spLocks noGrp="1"/>
          </p:cNvSpPr>
          <p:nvPr>
            <p:ph sz="quarter" idx="14" hasCustomPrompt="1"/>
          </p:nvPr>
        </p:nvSpPr>
        <p:spPr>
          <a:xfrm>
            <a:off x="6180206" y="917800"/>
            <a:ext cx="5790593" cy="3733402"/>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Text Placeholder 3"/>
          <p:cNvSpPr>
            <a:spLocks noGrp="1"/>
          </p:cNvSpPr>
          <p:nvPr>
            <p:ph type="body" sz="quarter" idx="17" hasCustomPrompt="1"/>
          </p:nvPr>
        </p:nvSpPr>
        <p:spPr>
          <a:xfrm>
            <a:off x="6191091" y="4765500"/>
            <a:ext cx="5761236" cy="1192302"/>
          </a:xfrm>
          <a:prstGeom prst="rect">
            <a:avLst/>
          </a:prstGeom>
          <a:noFill/>
          <a:ln w="12700">
            <a:solidFill>
              <a:schemeClr val="accent2"/>
            </a:solidFill>
          </a:ln>
        </p:spPr>
        <p:txBody>
          <a:bodyPr anchor="ctr" anchorCtr="0">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i="1" baseline="0">
                <a:solidFill>
                  <a:schemeClr val="accent2"/>
                </a:solidFill>
                <a:latin typeface="Ubuntu Light" panose="020B0304030602030204" pitchFamily="34" charset="0"/>
                <a:ea typeface="Roboto" panose="02000000000000000000" pitchFamily="2" charset="0"/>
                <a:cs typeface="Roboto" panose="02000000000000000000" pitchFamily="2" charset="0"/>
              </a:defRPr>
            </a:lvl1pPr>
          </a:lstStyle>
          <a:p>
            <a:pPr lvl="0"/>
            <a:r>
              <a:rPr lang="en-US" dirty="0"/>
              <a:t>Quote text goes here</a:t>
            </a:r>
            <a:endParaRPr lang="el-GR" dirty="0"/>
          </a:p>
        </p:txBody>
      </p:sp>
    </p:spTree>
    <p:extLst>
      <p:ext uri="{BB962C8B-B14F-4D97-AF65-F5344CB8AC3E}">
        <p14:creationId xmlns:p14="http://schemas.microsoft.com/office/powerpoint/2010/main" val="396702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Quote -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3"/>
          <p:cNvSpPr>
            <a:spLocks noGrp="1"/>
          </p:cNvSpPr>
          <p:nvPr>
            <p:ph sz="quarter" idx="13" hasCustomPrompt="1"/>
          </p:nvPr>
        </p:nvSpPr>
        <p:spPr>
          <a:xfrm>
            <a:off x="185406" y="1548207"/>
            <a:ext cx="5790593" cy="4320000"/>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3" name="Content Placeholder 3"/>
          <p:cNvSpPr>
            <a:spLocks noGrp="1"/>
          </p:cNvSpPr>
          <p:nvPr>
            <p:ph sz="quarter" idx="14" hasCustomPrompt="1"/>
          </p:nvPr>
        </p:nvSpPr>
        <p:spPr>
          <a:xfrm>
            <a:off x="6180206" y="1548207"/>
            <a:ext cx="5790593" cy="3102996"/>
          </a:xfrm>
          <a:prstGeom prst="rect">
            <a:avLst/>
          </a:prstGeom>
        </p:spPr>
        <p:txBody>
          <a:bodyPr lIns="144000"/>
          <a:lstStyle>
            <a:lvl1pPr>
              <a:defRPr sz="1400" baseline="0">
                <a:solidFill>
                  <a:schemeClr val="bg1">
                    <a:lumMod val="50000"/>
                  </a:schemeClr>
                </a:solidFill>
                <a:latin typeface="Ubuntu Light" panose="020B0304030602030204" pitchFamily="34" charset="0"/>
                <a:ea typeface="Roboto Light" panose="02000000000000000000" pitchFamily="2" charset="0"/>
                <a:cs typeface="Roboto Light" panose="02000000000000000000" pitchFamily="2" charset="0"/>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Text Placeholder 3"/>
          <p:cNvSpPr>
            <a:spLocks noGrp="1"/>
          </p:cNvSpPr>
          <p:nvPr>
            <p:ph type="body" sz="quarter" idx="17" hasCustomPrompt="1"/>
          </p:nvPr>
        </p:nvSpPr>
        <p:spPr>
          <a:xfrm>
            <a:off x="6191091" y="4765500"/>
            <a:ext cx="5761236" cy="1102708"/>
          </a:xfrm>
          <a:prstGeom prst="rect">
            <a:avLst/>
          </a:prstGeom>
          <a:noFill/>
          <a:ln w="12700">
            <a:solidFill>
              <a:schemeClr val="accent2"/>
            </a:solidFill>
          </a:ln>
        </p:spPr>
        <p:txBody>
          <a:bodyPr anchor="ctr" anchorCtr="0">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i="1" baseline="0">
                <a:solidFill>
                  <a:schemeClr val="accent2"/>
                </a:solidFill>
                <a:latin typeface="Ubuntu Light" panose="020B0304030602030204" pitchFamily="34" charset="0"/>
                <a:ea typeface="Roboto" panose="02000000000000000000" pitchFamily="2" charset="0"/>
                <a:cs typeface="Roboto" panose="02000000000000000000" pitchFamily="2" charset="0"/>
              </a:defRPr>
            </a:lvl1pPr>
          </a:lstStyle>
          <a:p>
            <a:pPr lvl="0"/>
            <a:r>
              <a:rPr lang="en-US" dirty="0"/>
              <a:t>Quote text goes here</a:t>
            </a:r>
            <a:endParaRPr lang="el-GR" dirty="0"/>
          </a:p>
        </p:txBody>
      </p:sp>
      <p:sp>
        <p:nvSpPr>
          <p:cNvPr id="7" name="Rectangle 6"/>
          <p:cNvSpPr/>
          <p:nvPr userDrawn="1"/>
        </p:nvSpPr>
        <p:spPr>
          <a:xfrm>
            <a:off x="0" y="881063"/>
            <a:ext cx="12192000" cy="50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Ubuntu" panose="020B0504030602030204" pitchFamily="34" charset="0"/>
            </a:endParaRPr>
          </a:p>
        </p:txBody>
      </p:sp>
      <p:sp>
        <p:nvSpPr>
          <p:cNvPr id="10" name="Text Placeholder 5"/>
          <p:cNvSpPr>
            <a:spLocks noGrp="1"/>
          </p:cNvSpPr>
          <p:nvPr>
            <p:ph type="body" sz="quarter" idx="18" hasCustomPrompt="1"/>
          </p:nvPr>
        </p:nvSpPr>
        <p:spPr>
          <a:xfrm>
            <a:off x="185407" y="876300"/>
            <a:ext cx="11779250" cy="504825"/>
          </a:xfrm>
          <a:prstGeom prst="rect">
            <a:avLst/>
          </a:prstGeom>
        </p:spPr>
        <p:txBody>
          <a:bodyPr lIns="144000" anchor="ctr"/>
          <a:lstStyle>
            <a:lvl1pPr>
              <a:defRPr lang="el-GR" sz="1800" b="1" kern="1200" baseline="0" dirty="0">
                <a:solidFill>
                  <a:schemeClr val="bg1"/>
                </a:solidFill>
                <a:latin typeface="Ubuntu" panose="020B0504030602030204" pitchFamily="34" charset="0"/>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213442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457202" y="1163380"/>
            <a:ext cx="11274425" cy="550863"/>
          </a:xfrm>
          <a:prstGeom prst="rect">
            <a:avLst/>
          </a:prstGeom>
          <a:solidFill>
            <a:schemeClr val="accent1"/>
          </a:solidFill>
          <a:ln>
            <a:solidFill>
              <a:schemeClr val="accent1"/>
            </a:solidFill>
          </a:ln>
        </p:spPr>
        <p:txBody>
          <a:bodyPr lIns="72000" rIns="72000" anchor="ctr" anchorCtr="0"/>
          <a:lstStyle>
            <a:lvl1pPr>
              <a:defRPr sz="2398" b="1" i="1" baseline="0">
                <a:solidFill>
                  <a:schemeClr val="bg1"/>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8" name="Content Placeholder 2"/>
          <p:cNvSpPr>
            <a:spLocks noGrp="1"/>
          </p:cNvSpPr>
          <p:nvPr>
            <p:ph sz="quarter" idx="11"/>
          </p:nvPr>
        </p:nvSpPr>
        <p:spPr>
          <a:xfrm>
            <a:off x="457201" y="1787025"/>
            <a:ext cx="11274425" cy="4686802"/>
          </a:xfrm>
          <a:prstGeom prst="rect">
            <a:avLst/>
          </a:prstGeom>
        </p:spPr>
        <p:txBody>
          <a:bodyPr lIns="72000" rIns="72000"/>
          <a:lstStyle>
            <a:lvl1pPr>
              <a:lnSpc>
                <a:spcPts val="2799"/>
              </a:lnSpc>
              <a:spcBef>
                <a:spcPts val="599"/>
              </a:spcBef>
              <a:spcAft>
                <a:spcPts val="599"/>
              </a:spcAft>
              <a:buClr>
                <a:schemeClr val="accent4"/>
              </a:buClr>
              <a:defRPr sz="1999">
                <a:solidFill>
                  <a:schemeClr val="bg1">
                    <a:lumMod val="50000"/>
                  </a:schemeClr>
                </a:solidFill>
                <a:latin typeface="+mj-lt"/>
                <a:ea typeface="Roboto" panose="02000000000000000000" pitchFamily="2" charset="0"/>
                <a:cs typeface="Roboto" panose="02000000000000000000" pitchFamily="2" charset="0"/>
              </a:defRPr>
            </a:lvl1pPr>
            <a:lvl2pPr>
              <a:lnSpc>
                <a:spcPts val="2799"/>
              </a:lnSpc>
              <a:spcBef>
                <a:spcPts val="599"/>
              </a:spcBef>
              <a:spcAft>
                <a:spcPts val="599"/>
              </a:spcAft>
              <a:buClr>
                <a:schemeClr val="accent4"/>
              </a:buClr>
              <a:defRPr sz="1999">
                <a:solidFill>
                  <a:schemeClr val="bg1">
                    <a:lumMod val="50000"/>
                  </a:schemeClr>
                </a:solidFill>
                <a:latin typeface="+mj-lt"/>
                <a:ea typeface="Roboto" panose="02000000000000000000" pitchFamily="2" charset="0"/>
                <a:cs typeface="Roboto" panose="02000000000000000000" pitchFamily="2" charset="0"/>
              </a:defRPr>
            </a:lvl2pPr>
            <a:lvl3pPr>
              <a:lnSpc>
                <a:spcPts val="2799"/>
              </a:lnSpc>
              <a:spcBef>
                <a:spcPts val="599"/>
              </a:spcBef>
              <a:spcAft>
                <a:spcPts val="599"/>
              </a:spcAft>
              <a:buClr>
                <a:schemeClr val="accent4"/>
              </a:buClr>
              <a:defRPr sz="1999">
                <a:solidFill>
                  <a:schemeClr val="bg1">
                    <a:lumMod val="50000"/>
                  </a:schemeClr>
                </a:solidFill>
                <a:latin typeface="+mj-lt"/>
                <a:ea typeface="Roboto" panose="02000000000000000000" pitchFamily="2" charset="0"/>
                <a:cs typeface="Roboto" panose="02000000000000000000" pitchFamily="2" charset="0"/>
              </a:defRPr>
            </a:lvl3pPr>
            <a:lvl4pPr>
              <a:lnSpc>
                <a:spcPts val="2799"/>
              </a:lnSpc>
              <a:spcBef>
                <a:spcPts val="599"/>
              </a:spcBef>
              <a:spcAft>
                <a:spcPts val="599"/>
              </a:spcAft>
              <a:buClr>
                <a:schemeClr val="accent4"/>
              </a:buClr>
              <a:defRPr sz="1999">
                <a:solidFill>
                  <a:schemeClr val="bg1">
                    <a:lumMod val="50000"/>
                  </a:schemeClr>
                </a:solidFill>
                <a:latin typeface="+mj-lt"/>
                <a:ea typeface="Roboto" panose="02000000000000000000" pitchFamily="2" charset="0"/>
                <a:cs typeface="Roboto" panose="02000000000000000000" pitchFamily="2" charset="0"/>
              </a:defRPr>
            </a:lvl4pPr>
            <a:lvl5pPr>
              <a:lnSpc>
                <a:spcPts val="2799"/>
              </a:lnSpc>
              <a:spcBef>
                <a:spcPts val="599"/>
              </a:spcBef>
              <a:spcAft>
                <a:spcPts val="599"/>
              </a:spcAft>
              <a:buClr>
                <a:schemeClr val="accent4"/>
              </a:buClr>
              <a:defRPr sz="1999">
                <a:solidFill>
                  <a:schemeClr val="bg1">
                    <a:lumMod val="50000"/>
                  </a:schemeClr>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85964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732" y="174457"/>
            <a:ext cx="1532327" cy="1532327"/>
          </a:xfrm>
          <a:prstGeom prst="rect">
            <a:avLst/>
          </a:prstGeom>
        </p:spPr>
      </p:pic>
      <p:sp>
        <p:nvSpPr>
          <p:cNvPr id="2" name="Title 1"/>
          <p:cNvSpPr>
            <a:spLocks noGrp="1"/>
          </p:cNvSpPr>
          <p:nvPr>
            <p:ph type="ctrTitle" hasCustomPrompt="1"/>
          </p:nvPr>
        </p:nvSpPr>
        <p:spPr>
          <a:xfrm>
            <a:off x="2408464" y="4021208"/>
            <a:ext cx="7102928" cy="894959"/>
          </a:xfrm>
          <a:prstGeom prst="rect">
            <a:avLst/>
          </a:prstGeom>
        </p:spPr>
        <p:txBody>
          <a:bodyPr anchor="ctr">
            <a:normAutofit/>
          </a:bodyPr>
          <a:lstStyle>
            <a:lvl1pPr algn="ctr">
              <a:defRPr sz="2800" b="1">
                <a:solidFill>
                  <a:schemeClr val="accent3"/>
                </a:solidFill>
                <a:latin typeface="Ubuntu" panose="020B0504030602030204" pitchFamily="34" charset="0"/>
                <a:ea typeface="Roboto" panose="02000000000000000000" pitchFamily="2" charset="0"/>
                <a:cs typeface="Roboto" panose="02000000000000000000" pitchFamily="2" charset="0"/>
              </a:defRPr>
            </a:lvl1pPr>
          </a:lstStyle>
          <a:p>
            <a:r>
              <a:rPr lang="en-US" dirty="0"/>
              <a:t>Title Here</a:t>
            </a:r>
            <a:endParaRPr lang="el-GR" dirty="0"/>
          </a:p>
        </p:txBody>
      </p:sp>
      <p:sp>
        <p:nvSpPr>
          <p:cNvPr id="3" name="Subtitle 2"/>
          <p:cNvSpPr>
            <a:spLocks noGrp="1"/>
          </p:cNvSpPr>
          <p:nvPr>
            <p:ph type="subTitle" idx="1" hasCustomPrompt="1"/>
          </p:nvPr>
        </p:nvSpPr>
        <p:spPr>
          <a:xfrm>
            <a:off x="2408464" y="5073227"/>
            <a:ext cx="7102928" cy="749491"/>
          </a:xfrm>
        </p:spPr>
        <p:txBody>
          <a:bodyPr anchor="ctr">
            <a:normAutofit/>
          </a:bodyPr>
          <a:lstStyle>
            <a:lvl1pPr marL="0" indent="0" algn="ctr">
              <a:buNone/>
              <a:defRPr sz="1800" baseline="0">
                <a:solidFill>
                  <a:schemeClr val="tx1"/>
                </a:solidFill>
                <a:latin typeface="Ubuntu Light" panose="020B0304030602030204" pitchFamily="34" charset="0"/>
                <a:ea typeface="Roboto" panose="02000000000000000000" pitchFamily="2" charset="0"/>
                <a:cs typeface="Roboto"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Course subtitle goes here</a:t>
            </a:r>
            <a:endParaRPr lang="el-GR" dirty="0"/>
          </a:p>
        </p:txBody>
      </p:sp>
      <p:sp>
        <p:nvSpPr>
          <p:cNvPr id="5" name="Rectangle 5"/>
          <p:cNvSpPr>
            <a:spLocks noChangeArrowheads="1"/>
          </p:cNvSpPr>
          <p:nvPr userDrawn="1"/>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sz="1800"/>
          </a:p>
        </p:txBody>
      </p:sp>
      <p:sp>
        <p:nvSpPr>
          <p:cNvPr id="9" name="Text Box 2"/>
          <p:cNvSpPr txBox="1">
            <a:spLocks noChangeArrowheads="1"/>
          </p:cNvSpPr>
          <p:nvPr userDrawn="1"/>
        </p:nvSpPr>
        <p:spPr bwMode="auto">
          <a:xfrm>
            <a:off x="4217534" y="6008353"/>
            <a:ext cx="5191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lnSpc>
                <a:spcPct val="107000"/>
              </a:lnSpc>
              <a:spcAft>
                <a:spcPts val="800"/>
              </a:spcAft>
            </a:pP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a:t>
            </a:r>
            <a:b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b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Project Number: 2020-1-CY01-KA204-065949</a:t>
            </a:r>
            <a:endParaRPr lang="en-US" sz="12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endParaRPr>
          </a:p>
        </p:txBody>
      </p:sp>
      <p:pic>
        <p:nvPicPr>
          <p:cNvPr id="10" name="Picture 9" descr="er_logo"/>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2084" y="5979778"/>
            <a:ext cx="1476375" cy="419735"/>
          </a:xfrm>
          <a:prstGeom prst="rect">
            <a:avLst/>
          </a:prstGeom>
          <a:noFill/>
          <a:ln>
            <a:noFill/>
          </a:ln>
        </p:spPr>
      </p:pic>
      <p:pic>
        <p:nvPicPr>
          <p:cNvPr id="11" name="Picture 10"/>
          <p:cNvPicPr/>
          <p:nvPr userDrawn="1"/>
        </p:nvPicPr>
        <p:blipFill>
          <a:blip r:embed="rId4" cstate="print">
            <a:extLst>
              <a:ext uri="{28A0092B-C50C-407E-A947-70E740481C1C}">
                <a14:useLocalDpi xmlns:a14="http://schemas.microsoft.com/office/drawing/2010/main" val="0"/>
              </a:ext>
            </a:extLst>
          </a:blip>
          <a:stretch>
            <a:fillRect/>
          </a:stretch>
        </p:blipFill>
        <p:spPr>
          <a:xfrm>
            <a:off x="2569709" y="6398243"/>
            <a:ext cx="1356360" cy="200025"/>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1333" y="43934"/>
            <a:ext cx="6517189" cy="4365114"/>
          </a:xfrm>
          <a:prstGeom prst="rect">
            <a:avLst/>
          </a:prstGeom>
        </p:spPr>
      </p:pic>
    </p:spTree>
    <p:extLst>
      <p:ext uri="{BB962C8B-B14F-4D97-AF65-F5344CB8AC3E}">
        <p14:creationId xmlns:p14="http://schemas.microsoft.com/office/powerpoint/2010/main" val="5470203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74165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Title Placeholder 1"/>
          <p:cNvSpPr>
            <a:spLocks noGrp="1"/>
          </p:cNvSpPr>
          <p:nvPr>
            <p:ph type="title"/>
          </p:nvPr>
        </p:nvSpPr>
        <p:spPr>
          <a:xfrm>
            <a:off x="185407" y="0"/>
            <a:ext cx="11779472" cy="741656"/>
          </a:xfrm>
          <a:prstGeom prst="rect">
            <a:avLst/>
          </a:prstGeom>
        </p:spPr>
        <p:txBody>
          <a:bodyPr vert="horz" lIns="144000" tIns="45720" rIns="91440" bIns="45720" rtlCol="0" anchor="ctr">
            <a:noAutofit/>
          </a:bodyPr>
          <a:lstStyle/>
          <a:p>
            <a:endParaRPr lang="el-GR" dirty="0"/>
          </a:p>
        </p:txBody>
      </p:sp>
      <p:sp>
        <p:nvSpPr>
          <p:cNvPr id="7" name="Text Box 2"/>
          <p:cNvSpPr txBox="1">
            <a:spLocks noChangeArrowheads="1"/>
          </p:cNvSpPr>
          <p:nvPr userDrawn="1"/>
        </p:nvSpPr>
        <p:spPr bwMode="auto">
          <a:xfrm>
            <a:off x="4911497" y="6028996"/>
            <a:ext cx="5191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lnSpc>
                <a:spcPct val="107000"/>
              </a:lnSpc>
              <a:spcAft>
                <a:spcPts val="800"/>
              </a:spcAft>
            </a:pP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 </a:t>
            </a:r>
            <a:b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br>
            <a:r>
              <a:rPr lang="en-US" sz="8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rPr>
              <a:t>Project Number: 2020-1-CY01-KA204-065949</a:t>
            </a:r>
            <a:endParaRPr lang="en-US" sz="1200" dirty="0">
              <a:solidFill>
                <a:srgbClr val="6A7486"/>
              </a:solidFill>
              <a:effectLst/>
              <a:latin typeface="Ubuntu Light" panose="020B0304030602030204" pitchFamily="34" charset="0"/>
              <a:ea typeface="Times New Roman" panose="02020603050405020304" pitchFamily="18" charset="0"/>
              <a:cs typeface="Times New Roman" panose="02020603050405020304" pitchFamily="18" charset="0"/>
            </a:endParaRPr>
          </a:p>
        </p:txBody>
      </p:sp>
      <p:pic>
        <p:nvPicPr>
          <p:cNvPr id="9" name="Picture 8" descr="er_logo"/>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690550" y="6076698"/>
            <a:ext cx="1476375" cy="419735"/>
          </a:xfrm>
          <a:prstGeom prst="rect">
            <a:avLst/>
          </a:prstGeom>
          <a:noFill/>
          <a:ln>
            <a:noFill/>
          </a:ln>
        </p:spPr>
      </p:pic>
      <p:pic>
        <p:nvPicPr>
          <p:cNvPr id="10" name="Picture 9"/>
          <p:cNvPicPr/>
          <p:nvPr userDrawn="1"/>
        </p:nvPicPr>
        <p:blipFill>
          <a:blip r:embed="rId11" cstate="print">
            <a:extLst>
              <a:ext uri="{28A0092B-C50C-407E-A947-70E740481C1C}">
                <a14:useLocalDpi xmlns:a14="http://schemas.microsoft.com/office/drawing/2010/main" val="0"/>
              </a:ext>
            </a:extLst>
          </a:blip>
          <a:stretch>
            <a:fillRect/>
          </a:stretch>
        </p:blipFill>
        <p:spPr>
          <a:xfrm>
            <a:off x="3402465" y="6186554"/>
            <a:ext cx="1356360" cy="200025"/>
          </a:xfrm>
          <a:prstGeom prst="rect">
            <a:avLst/>
          </a:prstGeom>
        </p:spPr>
      </p:pic>
      <p:pic>
        <p:nvPicPr>
          <p:cNvPr id="1026" name="Picture 2" descr="E.N.T.E.R. Organisations - CARDET - Centre for the Advancement of Research  &amp;amp; Development in Educational Technology"/>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09055" y="6134446"/>
            <a:ext cx="745955" cy="252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72" r:id="rId1"/>
    <p:sldLayoutId id="2147483651" r:id="rId2"/>
    <p:sldLayoutId id="2147483671" r:id="rId3"/>
    <p:sldLayoutId id="2147483669" r:id="rId4"/>
    <p:sldLayoutId id="2147483688" r:id="rId5"/>
    <p:sldLayoutId id="2147483685" r:id="rId6"/>
    <p:sldLayoutId id="2147483687" r:id="rId7"/>
    <p:sldLayoutId id="2147483693" r:id="rId8"/>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2800" b="1" kern="1200">
          <a:solidFill>
            <a:srgbClr val="FFFFFF"/>
          </a:solidFill>
          <a:latin typeface="Ubuntu" panose="020B0504030602030204" pitchFamily="34" charset="0"/>
          <a:ea typeface="Roboto" panose="02000000000000000000" pitchFamily="2" charset="0"/>
          <a:cs typeface="Roboto" panose="02000000000000000000" pitchFamily="2" charset="0"/>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569144641"/>
      </p:ext>
    </p:extLst>
  </p:cSld>
  <p:clrMap bg1="lt1" tx1="dk1" bg2="lt2" tx2="dk2" accent1="accent1" accent2="accent2" accent3="accent3" accent4="accent4" accent5="accent5" accent6="accent6" hlink="hlink" folHlink="folHlink"/>
  <p:sldLayoutIdLst>
    <p:sldLayoutId id="2147483649" r:id="rId1"/>
    <p:sldLayoutId id="2147483689" r:id="rId2"/>
    <p:sldLayoutId id="2147483691" r:id="rId3"/>
    <p:sldLayoutId id="2147483690" r:id="rId4"/>
    <p:sldLayoutId id="2147483692"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523" y="4021208"/>
            <a:ext cx="8826955" cy="1250039"/>
          </a:xfrm>
        </p:spPr>
        <p:txBody>
          <a:bodyPr>
            <a:normAutofit/>
          </a:bodyPr>
          <a:lstStyle/>
          <a:p>
            <a:r>
              <a:rPr lang="en-US" dirty="0" smtClean="0"/>
              <a:t>Digital Skills for </a:t>
            </a:r>
            <a:r>
              <a:rPr lang="en-GB" dirty="0" smtClean="0"/>
              <a:t>Consumer </a:t>
            </a:r>
            <a:r>
              <a:rPr lang="en-GB" dirty="0"/>
              <a:t>and Data Protection during internet </a:t>
            </a:r>
            <a:r>
              <a:rPr lang="en-GB" dirty="0" smtClean="0"/>
              <a:t>use for </a:t>
            </a:r>
            <a:r>
              <a:rPr lang="en-US" dirty="0" smtClean="0"/>
              <a:t>the elderly</a:t>
            </a:r>
            <a:endParaRPr lang="en-US" dirty="0"/>
          </a:p>
        </p:txBody>
      </p:sp>
      <p:sp>
        <p:nvSpPr>
          <p:cNvPr id="4" name="Subtitle 3"/>
          <p:cNvSpPr>
            <a:spLocks noGrp="1"/>
          </p:cNvSpPr>
          <p:nvPr>
            <p:ph type="subTitle" idx="1"/>
          </p:nvPr>
        </p:nvSpPr>
        <p:spPr>
          <a:xfrm>
            <a:off x="2544536" y="5073227"/>
            <a:ext cx="7102928" cy="749491"/>
          </a:xfrm>
        </p:spPr>
        <p:txBody>
          <a:bodyPr/>
          <a:lstStyle/>
          <a:p>
            <a:r>
              <a:rPr lang="en-GB" b="1" dirty="0" smtClean="0">
                <a:solidFill>
                  <a:schemeClr val="accent1"/>
                </a:solidFill>
              </a:rPr>
              <a:t>LTTA </a:t>
            </a:r>
            <a:r>
              <a:rPr lang="en-CY" b="1" dirty="0" smtClean="0">
                <a:solidFill>
                  <a:schemeClr val="accent1"/>
                </a:solidFill>
              </a:rPr>
              <a:t>–</a:t>
            </a:r>
            <a:r>
              <a:rPr lang="en-GB" b="1" dirty="0" smtClean="0">
                <a:solidFill>
                  <a:schemeClr val="accent1"/>
                </a:solidFill>
              </a:rPr>
              <a:t> 22-25/05/2022 </a:t>
            </a:r>
            <a:r>
              <a:rPr lang="en-CY" b="1" dirty="0" smtClean="0">
                <a:solidFill>
                  <a:schemeClr val="accent1"/>
                </a:solidFill>
              </a:rPr>
              <a:t>–</a:t>
            </a:r>
            <a:r>
              <a:rPr lang="en-GB" b="1" dirty="0" smtClean="0">
                <a:solidFill>
                  <a:schemeClr val="accent1"/>
                </a:solidFill>
              </a:rPr>
              <a:t> Athens, Greece</a:t>
            </a:r>
            <a:endParaRPr lang="en-GB" b="1" dirty="0">
              <a:solidFill>
                <a:schemeClr val="accent1"/>
              </a:solidFill>
            </a:endParaRPr>
          </a:p>
        </p:txBody>
      </p:sp>
    </p:spTree>
    <p:extLst>
      <p:ext uri="{BB962C8B-B14F-4D97-AF65-F5344CB8AC3E}">
        <p14:creationId xmlns:p14="http://schemas.microsoft.com/office/powerpoint/2010/main" val="3177390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Cyber Crime: Incidence and Impact</a:t>
            </a:r>
            <a:endParaRPr lang="en-US" dirty="0"/>
          </a:p>
        </p:txBody>
      </p:sp>
      <p:sp>
        <p:nvSpPr>
          <p:cNvPr id="10" name="Text Placeholder 9"/>
          <p:cNvSpPr>
            <a:spLocks noGrp="1"/>
          </p:cNvSpPr>
          <p:nvPr>
            <p:ph type="body" sz="quarter" idx="15"/>
          </p:nvPr>
        </p:nvSpPr>
        <p:spPr/>
        <p:txBody>
          <a:bodyPr/>
          <a:lstStyle/>
          <a:p>
            <a:r>
              <a:rPr lang="en-GB" dirty="0" smtClean="0"/>
              <a:t>More </a:t>
            </a:r>
            <a:r>
              <a:rPr lang="en-GB" dirty="0"/>
              <a:t>Than 2 in 5 Cyber Crime Victims </a:t>
            </a:r>
            <a:r>
              <a:rPr lang="en-GB" dirty="0" smtClean="0"/>
              <a:t>Were Impacted Financially during the Past </a:t>
            </a:r>
            <a:r>
              <a:rPr lang="en-GB" dirty="0"/>
              <a:t>Year </a:t>
            </a:r>
            <a:endParaRPr lang="en-US" dirty="0"/>
          </a:p>
        </p:txBody>
      </p:sp>
      <p:pic>
        <p:nvPicPr>
          <p:cNvPr id="2" name="Picture 1"/>
          <p:cNvPicPr>
            <a:picLocks noChangeAspect="1"/>
          </p:cNvPicPr>
          <p:nvPr/>
        </p:nvPicPr>
        <p:blipFill>
          <a:blip r:embed="rId2"/>
          <a:stretch>
            <a:fillRect/>
          </a:stretch>
        </p:blipFill>
        <p:spPr>
          <a:xfrm>
            <a:off x="6246448" y="1515769"/>
            <a:ext cx="5718209" cy="4387850"/>
          </a:xfrm>
          <a:prstGeom prst="rect">
            <a:avLst/>
          </a:prstGeom>
        </p:spPr>
      </p:pic>
      <p:pic>
        <p:nvPicPr>
          <p:cNvPr id="5" name="Picture 4"/>
          <p:cNvPicPr>
            <a:picLocks noChangeAspect="1"/>
          </p:cNvPicPr>
          <p:nvPr/>
        </p:nvPicPr>
        <p:blipFill>
          <a:blip r:embed="rId3"/>
          <a:stretch>
            <a:fillRect/>
          </a:stretch>
        </p:blipFill>
        <p:spPr>
          <a:xfrm>
            <a:off x="307326" y="1381125"/>
            <a:ext cx="5595634" cy="4507146"/>
          </a:xfrm>
          <a:prstGeom prst="rect">
            <a:avLst/>
          </a:prstGeom>
        </p:spPr>
      </p:pic>
    </p:spTree>
    <p:extLst>
      <p:ext uri="{BB962C8B-B14F-4D97-AF65-F5344CB8AC3E}">
        <p14:creationId xmlns:p14="http://schemas.microsoft.com/office/powerpoint/2010/main" val="221154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Crime: </a:t>
            </a:r>
            <a:r>
              <a:rPr lang="en-GB" dirty="0"/>
              <a:t>Incidence and Impact</a:t>
            </a:r>
          </a:p>
        </p:txBody>
      </p:sp>
      <p:sp>
        <p:nvSpPr>
          <p:cNvPr id="5" name="Content Placeholder 2"/>
          <p:cNvSpPr>
            <a:spLocks noGrp="1"/>
          </p:cNvSpPr>
          <p:nvPr>
            <p:ph sz="quarter" idx="13"/>
          </p:nvPr>
        </p:nvSpPr>
        <p:spPr>
          <a:xfrm>
            <a:off x="599440" y="5551490"/>
            <a:ext cx="10637520" cy="442909"/>
          </a:xfrm>
        </p:spPr>
        <p:txBody>
          <a:bodyPr/>
          <a:lstStyle/>
          <a:p>
            <a:pPr algn="l"/>
            <a:r>
              <a:rPr lang="en-GB" sz="1050" dirty="0"/>
              <a:t>The Harris Poll. (</a:t>
            </a:r>
            <a:r>
              <a:rPr lang="en-GB" sz="1050" dirty="0" smtClean="0"/>
              <a:t>2021). </a:t>
            </a:r>
            <a:r>
              <a:rPr lang="en-GB" sz="1050" i="1" dirty="0" smtClean="0"/>
              <a:t>2020 </a:t>
            </a:r>
            <a:r>
              <a:rPr lang="en-GB" sz="1050" i="1" dirty="0"/>
              <a:t>Cyber Safety Insights report: Global Results</a:t>
            </a:r>
            <a:r>
              <a:rPr lang="en-GB" sz="1050" dirty="0"/>
              <a:t>. Retrieved from https://now.symassets.com/content/dam/norton/campaign/NortonReport/2021/2021_NortonLifeLock_Cyber_Safety_Insights_Report_Global_Results.pdf</a:t>
            </a:r>
            <a:endParaRPr lang="en-US" sz="1050" dirty="0"/>
          </a:p>
        </p:txBody>
      </p:sp>
      <p:pic>
        <p:nvPicPr>
          <p:cNvPr id="6" name="Picture 5"/>
          <p:cNvPicPr>
            <a:picLocks noChangeAspect="1"/>
          </p:cNvPicPr>
          <p:nvPr/>
        </p:nvPicPr>
        <p:blipFill>
          <a:blip r:embed="rId2"/>
          <a:stretch>
            <a:fillRect/>
          </a:stretch>
        </p:blipFill>
        <p:spPr>
          <a:xfrm>
            <a:off x="977272" y="845917"/>
            <a:ext cx="10237456" cy="4601312"/>
          </a:xfrm>
          <a:prstGeom prst="rect">
            <a:avLst/>
          </a:prstGeom>
        </p:spPr>
      </p:pic>
    </p:spTree>
    <p:extLst>
      <p:ext uri="{BB962C8B-B14F-4D97-AF65-F5344CB8AC3E}">
        <p14:creationId xmlns:p14="http://schemas.microsoft.com/office/powerpoint/2010/main" val="376734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Cyber Crime: Incidence and Impact</a:t>
            </a:r>
          </a:p>
        </p:txBody>
      </p:sp>
      <p:pic>
        <p:nvPicPr>
          <p:cNvPr id="3" name="Picture 2"/>
          <p:cNvPicPr>
            <a:picLocks noChangeAspect="1"/>
          </p:cNvPicPr>
          <p:nvPr/>
        </p:nvPicPr>
        <p:blipFill>
          <a:blip r:embed="rId2"/>
          <a:stretch>
            <a:fillRect/>
          </a:stretch>
        </p:blipFill>
        <p:spPr>
          <a:xfrm>
            <a:off x="1129322" y="741656"/>
            <a:ext cx="9933357" cy="5121235"/>
          </a:xfrm>
          <a:prstGeom prst="rect">
            <a:avLst/>
          </a:prstGeom>
        </p:spPr>
      </p:pic>
    </p:spTree>
    <p:extLst>
      <p:ext uri="{BB962C8B-B14F-4D97-AF65-F5344CB8AC3E}">
        <p14:creationId xmlns:p14="http://schemas.microsoft.com/office/powerpoint/2010/main" val="3584486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 </a:t>
            </a:r>
            <a:r>
              <a:rPr lang="en-GB" dirty="0" smtClean="0"/>
              <a:t>Theft: Incidence </a:t>
            </a:r>
            <a:r>
              <a:rPr lang="en-GB" dirty="0"/>
              <a:t>&amp; Attitudes</a:t>
            </a:r>
          </a:p>
        </p:txBody>
      </p:sp>
      <p:pic>
        <p:nvPicPr>
          <p:cNvPr id="4" name="Picture 3"/>
          <p:cNvPicPr>
            <a:picLocks noChangeAspect="1"/>
          </p:cNvPicPr>
          <p:nvPr/>
        </p:nvPicPr>
        <p:blipFill>
          <a:blip r:embed="rId2"/>
          <a:stretch>
            <a:fillRect/>
          </a:stretch>
        </p:blipFill>
        <p:spPr>
          <a:xfrm>
            <a:off x="1127781" y="741655"/>
            <a:ext cx="9936438" cy="5088989"/>
          </a:xfrm>
          <a:prstGeom prst="rect">
            <a:avLst/>
          </a:prstGeom>
        </p:spPr>
      </p:pic>
    </p:spTree>
    <p:extLst>
      <p:ext uri="{BB962C8B-B14F-4D97-AF65-F5344CB8AC3E}">
        <p14:creationId xmlns:p14="http://schemas.microsoft.com/office/powerpoint/2010/main" val="2785409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Protecting </a:t>
            </a:r>
            <a:r>
              <a:rPr lang="en-GB" dirty="0"/>
              <a:t>Personal Privacy</a:t>
            </a:r>
          </a:p>
        </p:txBody>
      </p:sp>
      <p:pic>
        <p:nvPicPr>
          <p:cNvPr id="3" name="Picture 2"/>
          <p:cNvPicPr>
            <a:picLocks noChangeAspect="1"/>
          </p:cNvPicPr>
          <p:nvPr/>
        </p:nvPicPr>
        <p:blipFill>
          <a:blip r:embed="rId2"/>
          <a:stretch>
            <a:fillRect/>
          </a:stretch>
        </p:blipFill>
        <p:spPr>
          <a:xfrm>
            <a:off x="1332393" y="741656"/>
            <a:ext cx="9485500" cy="5062714"/>
          </a:xfrm>
          <a:prstGeom prst="rect">
            <a:avLst/>
          </a:prstGeom>
        </p:spPr>
      </p:pic>
    </p:spTree>
    <p:extLst>
      <p:ext uri="{BB962C8B-B14F-4D97-AF65-F5344CB8AC3E}">
        <p14:creationId xmlns:p14="http://schemas.microsoft.com/office/powerpoint/2010/main" val="194538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Protecting </a:t>
            </a:r>
            <a:r>
              <a:rPr lang="en-GB" dirty="0"/>
              <a:t>Personal Privacy</a:t>
            </a:r>
          </a:p>
        </p:txBody>
      </p:sp>
      <p:pic>
        <p:nvPicPr>
          <p:cNvPr id="4" name="Picture 3"/>
          <p:cNvPicPr>
            <a:picLocks noChangeAspect="1"/>
          </p:cNvPicPr>
          <p:nvPr/>
        </p:nvPicPr>
        <p:blipFill>
          <a:blip r:embed="rId2"/>
          <a:stretch>
            <a:fillRect/>
          </a:stretch>
        </p:blipFill>
        <p:spPr>
          <a:xfrm>
            <a:off x="901921" y="741656"/>
            <a:ext cx="10346444" cy="5219084"/>
          </a:xfrm>
          <a:prstGeom prst="rect">
            <a:avLst/>
          </a:prstGeom>
        </p:spPr>
      </p:pic>
    </p:spTree>
    <p:extLst>
      <p:ext uri="{BB962C8B-B14F-4D97-AF65-F5344CB8AC3E}">
        <p14:creationId xmlns:p14="http://schemas.microsoft.com/office/powerpoint/2010/main" val="3051734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Crime: </a:t>
            </a:r>
            <a:r>
              <a:rPr lang="en-GB" dirty="0"/>
              <a:t>Protecting Personal Privacy</a:t>
            </a:r>
          </a:p>
        </p:txBody>
      </p:sp>
      <p:pic>
        <p:nvPicPr>
          <p:cNvPr id="5" name="Picture 4"/>
          <p:cNvPicPr>
            <a:picLocks noChangeAspect="1"/>
          </p:cNvPicPr>
          <p:nvPr/>
        </p:nvPicPr>
        <p:blipFill>
          <a:blip r:embed="rId2"/>
          <a:stretch>
            <a:fillRect/>
          </a:stretch>
        </p:blipFill>
        <p:spPr>
          <a:xfrm>
            <a:off x="978743" y="741656"/>
            <a:ext cx="10234515" cy="5216080"/>
          </a:xfrm>
          <a:prstGeom prst="rect">
            <a:avLst/>
          </a:prstGeom>
        </p:spPr>
      </p:pic>
    </p:spTree>
    <p:extLst>
      <p:ext uri="{BB962C8B-B14F-4D97-AF65-F5344CB8AC3E}">
        <p14:creationId xmlns:p14="http://schemas.microsoft.com/office/powerpoint/2010/main" val="312807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Crime: Protecting Personal Privacy</a:t>
            </a:r>
            <a:endParaRPr lang="en-GB" dirty="0"/>
          </a:p>
        </p:txBody>
      </p:sp>
      <p:pic>
        <p:nvPicPr>
          <p:cNvPr id="3" name="Picture 2"/>
          <p:cNvPicPr>
            <a:picLocks noChangeAspect="1"/>
          </p:cNvPicPr>
          <p:nvPr/>
        </p:nvPicPr>
        <p:blipFill>
          <a:blip r:embed="rId2"/>
          <a:stretch>
            <a:fillRect/>
          </a:stretch>
        </p:blipFill>
        <p:spPr>
          <a:xfrm>
            <a:off x="845470" y="741656"/>
            <a:ext cx="10459346" cy="5203261"/>
          </a:xfrm>
          <a:prstGeom prst="rect">
            <a:avLst/>
          </a:prstGeom>
        </p:spPr>
      </p:pic>
    </p:spTree>
    <p:extLst>
      <p:ext uri="{BB962C8B-B14F-4D97-AF65-F5344CB8AC3E}">
        <p14:creationId xmlns:p14="http://schemas.microsoft.com/office/powerpoint/2010/main" val="3027205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E-Protect project</a:t>
            </a:r>
            <a:endParaRPr lang="en-GB" dirty="0"/>
          </a:p>
        </p:txBody>
      </p:sp>
      <p:sp>
        <p:nvSpPr>
          <p:cNvPr id="3" name="Content Placeholder 2"/>
          <p:cNvSpPr>
            <a:spLocks noGrp="1"/>
          </p:cNvSpPr>
          <p:nvPr>
            <p:ph sz="quarter" idx="13"/>
          </p:nvPr>
        </p:nvSpPr>
        <p:spPr/>
        <p:txBody>
          <a:bodyPr/>
          <a:lstStyle/>
          <a:p>
            <a:pPr algn="l">
              <a:lnSpc>
                <a:spcPct val="150000"/>
              </a:lnSpc>
            </a:pPr>
            <a:r>
              <a:rPr lang="en-GB" sz="2400" dirty="0"/>
              <a:t>The project aims </a:t>
            </a:r>
            <a:r>
              <a:rPr lang="en-GB" sz="2400" b="1" dirty="0"/>
              <a:t>to address the consumer and data protection needs during internet use </a:t>
            </a:r>
            <a:r>
              <a:rPr lang="en-GB" sz="2400" dirty="0"/>
              <a:t>of the elderly people through:</a:t>
            </a:r>
          </a:p>
          <a:p>
            <a:pPr marL="285750" indent="-285750">
              <a:lnSpc>
                <a:spcPct val="200000"/>
              </a:lnSpc>
              <a:buFont typeface="Arial" panose="020B0604020202020204" pitchFamily="34" charset="0"/>
              <a:buChar char="•"/>
            </a:pPr>
            <a:r>
              <a:rPr lang="en-GB" sz="1800" dirty="0"/>
              <a:t>Familiarization with the ICT tools and provision of tailored training</a:t>
            </a:r>
          </a:p>
          <a:p>
            <a:pPr marL="285750" indent="-285750">
              <a:lnSpc>
                <a:spcPct val="200000"/>
              </a:lnSpc>
              <a:buFont typeface="Arial" panose="020B0604020202020204" pitchFamily="34" charset="0"/>
              <a:buChar char="•"/>
            </a:pPr>
            <a:r>
              <a:rPr lang="en-GB" sz="1800" dirty="0"/>
              <a:t>Enhancing the capacity and </a:t>
            </a:r>
            <a:r>
              <a:rPr lang="en-GB" sz="1800" dirty="0" smtClean="0"/>
              <a:t>professionalization </a:t>
            </a:r>
            <a:r>
              <a:rPr lang="en-GB" sz="1800" dirty="0"/>
              <a:t>of adult educators with training material</a:t>
            </a:r>
          </a:p>
          <a:p>
            <a:pPr marL="285750" indent="-285750">
              <a:lnSpc>
                <a:spcPct val="200000"/>
              </a:lnSpc>
              <a:buFont typeface="Arial" panose="020B0604020202020204" pitchFamily="34" charset="0"/>
              <a:buChar char="•"/>
            </a:pPr>
            <a:r>
              <a:rPr lang="en-GB" sz="1800" dirty="0"/>
              <a:t>Improving the overall quality of adult education for the elderly</a:t>
            </a:r>
          </a:p>
          <a:p>
            <a:pPr marL="285750" indent="-285750">
              <a:lnSpc>
                <a:spcPct val="200000"/>
              </a:lnSpc>
              <a:buFont typeface="Arial" panose="020B0604020202020204" pitchFamily="34" charset="0"/>
              <a:buChar char="•"/>
            </a:pPr>
            <a:r>
              <a:rPr lang="en-GB" sz="1800" dirty="0"/>
              <a:t>Reducing the inequalities in access in education for elderly</a:t>
            </a:r>
          </a:p>
          <a:p>
            <a:pPr>
              <a:lnSpc>
                <a:spcPct val="150000"/>
              </a:lnSpc>
            </a:pPr>
            <a:endParaRPr lang="en-US" sz="1600" dirty="0"/>
          </a:p>
        </p:txBody>
      </p:sp>
      <p:sp>
        <p:nvSpPr>
          <p:cNvPr id="4" name="Text Placeholder 3"/>
          <p:cNvSpPr>
            <a:spLocks noGrp="1"/>
          </p:cNvSpPr>
          <p:nvPr>
            <p:ph type="body" sz="quarter" idx="14"/>
          </p:nvPr>
        </p:nvSpPr>
        <p:spPr/>
        <p:txBody>
          <a:bodyPr/>
          <a:lstStyle/>
          <a:p>
            <a:r>
              <a:rPr lang="en-GB" dirty="0" smtClean="0"/>
              <a:t>The aim</a:t>
            </a:r>
            <a:endParaRPr lang="en-GB" dirty="0"/>
          </a:p>
        </p:txBody>
      </p:sp>
    </p:spTree>
    <p:extLst>
      <p:ext uri="{BB962C8B-B14F-4D97-AF65-F5344CB8AC3E}">
        <p14:creationId xmlns:p14="http://schemas.microsoft.com/office/powerpoint/2010/main" val="1262305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European Digital Competence Framework </a:t>
            </a:r>
            <a:r>
              <a:rPr lang="en-GB" dirty="0" smtClean="0"/>
              <a:t>2.1</a:t>
            </a:r>
            <a:endParaRPr lang="en-GB" dirty="0"/>
          </a:p>
        </p:txBody>
      </p:sp>
      <p:sp>
        <p:nvSpPr>
          <p:cNvPr id="4" name="Text Placeholder 3"/>
          <p:cNvSpPr>
            <a:spLocks noGrp="1"/>
          </p:cNvSpPr>
          <p:nvPr>
            <p:ph type="body" sz="quarter" idx="14"/>
          </p:nvPr>
        </p:nvSpPr>
        <p:spPr/>
        <p:txBody>
          <a:bodyPr/>
          <a:lstStyle/>
          <a:p>
            <a:r>
              <a:rPr lang="en-GB" dirty="0" smtClean="0"/>
              <a:t>Example of Competency framework</a:t>
            </a:r>
            <a:endParaRPr lang="en-GB" dirty="0"/>
          </a:p>
        </p:txBody>
      </p:sp>
      <p:pic>
        <p:nvPicPr>
          <p:cNvPr id="5" name="Picture 4">
            <a:extLst>
              <a:ext uri="{FF2B5EF4-FFF2-40B4-BE49-F238E27FC236}">
                <a16:creationId xmlns:a16="http://schemas.microsoft.com/office/drawing/2014/main" id="{0C6BB439-D1DE-4FCF-99BE-A106E1CC3AF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961" y="1515769"/>
            <a:ext cx="8280400" cy="4512352"/>
          </a:xfrm>
          <a:prstGeom prst="rect">
            <a:avLst/>
          </a:prstGeom>
        </p:spPr>
      </p:pic>
      <p:pic>
        <p:nvPicPr>
          <p:cNvPr id="7" name="Picture 6"/>
          <p:cNvPicPr>
            <a:picLocks noChangeAspect="1"/>
          </p:cNvPicPr>
          <p:nvPr/>
        </p:nvPicPr>
        <p:blipFill>
          <a:blip r:embed="rId3"/>
          <a:stretch>
            <a:fillRect/>
          </a:stretch>
        </p:blipFill>
        <p:spPr>
          <a:xfrm>
            <a:off x="8970356" y="1515769"/>
            <a:ext cx="2994301" cy="4431299"/>
          </a:xfrm>
          <a:prstGeom prst="rect">
            <a:avLst/>
          </a:prstGeom>
        </p:spPr>
      </p:pic>
    </p:spTree>
    <p:extLst>
      <p:ext uri="{BB962C8B-B14F-4D97-AF65-F5344CB8AC3E}">
        <p14:creationId xmlns:p14="http://schemas.microsoft.com/office/powerpoint/2010/main" val="655471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pPr marL="285750" indent="-285750" algn="l">
              <a:buFont typeface="Arial" panose="020B0604020202020204" pitchFamily="34" charset="0"/>
              <a:buChar char="•"/>
            </a:pPr>
            <a:r>
              <a:rPr lang="en-GB" sz="2400" dirty="0">
                <a:solidFill>
                  <a:schemeClr val="tx2"/>
                </a:solidFill>
              </a:rPr>
              <a:t>Digital </a:t>
            </a:r>
            <a:r>
              <a:rPr lang="en-GB" sz="2400" dirty="0" smtClean="0">
                <a:solidFill>
                  <a:schemeClr val="tx2"/>
                </a:solidFill>
              </a:rPr>
              <a:t>Transformation</a:t>
            </a:r>
            <a:r>
              <a:rPr lang="en-CY" sz="2400" dirty="0" smtClean="0">
                <a:solidFill>
                  <a:schemeClr val="tx2"/>
                </a:solidFill>
              </a:rPr>
              <a:t>…</a:t>
            </a:r>
            <a:endParaRPr lang="en-GB" sz="2400" dirty="0">
              <a:solidFill>
                <a:schemeClr val="tx2"/>
              </a:solidFill>
            </a:endParaRPr>
          </a:p>
          <a:p>
            <a:pPr marL="285750" indent="-285750" algn="l">
              <a:buFont typeface="Arial" panose="020B0604020202020204" pitchFamily="34" charset="0"/>
              <a:buChar char="•"/>
            </a:pPr>
            <a:r>
              <a:rPr lang="en-GB" sz="2400" dirty="0">
                <a:solidFill>
                  <a:schemeClr val="tx2"/>
                </a:solidFill>
              </a:rPr>
              <a:t>Technological changes and developments:</a:t>
            </a:r>
          </a:p>
          <a:p>
            <a:pPr marL="971533" lvl="1" indent="-285750"/>
            <a:r>
              <a:rPr lang="en-GB" sz="2400" dirty="0" err="1">
                <a:solidFill>
                  <a:schemeClr val="tx2"/>
                </a:solidFill>
                <a:latin typeface="Ubuntu Light" panose="020B0304030602030204" pitchFamily="34" charset="0"/>
                <a:ea typeface="Roboto Light" panose="02000000000000000000" pitchFamily="2" charset="0"/>
                <a:cs typeface="Roboto Light" panose="02000000000000000000" pitchFamily="2" charset="0"/>
              </a:rPr>
              <a:t>Blockchain</a:t>
            </a:r>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a:t>
            </a:r>
          </a:p>
          <a:p>
            <a:pPr marL="971533" lvl="1" indent="-285750"/>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5G,</a:t>
            </a:r>
          </a:p>
          <a:p>
            <a:pPr marL="971533" lvl="1" indent="-285750"/>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Artificial Intelligence,</a:t>
            </a:r>
          </a:p>
          <a:p>
            <a:pPr marL="971533" lvl="1" indent="-285750"/>
            <a:r>
              <a:rPr lang="en-GB" sz="2400" dirty="0" err="1">
                <a:solidFill>
                  <a:schemeClr val="tx2"/>
                </a:solidFill>
                <a:latin typeface="Ubuntu Light" panose="020B0304030602030204" pitchFamily="34" charset="0"/>
                <a:ea typeface="Roboto Light" panose="02000000000000000000" pitchFamily="2" charset="0"/>
                <a:cs typeface="Roboto Light" panose="02000000000000000000" pitchFamily="2" charset="0"/>
              </a:rPr>
              <a:t>IoT</a:t>
            </a:r>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 and </a:t>
            </a:r>
            <a:r>
              <a:rPr lang="en-GB" sz="2400" dirty="0" err="1">
                <a:solidFill>
                  <a:schemeClr val="tx2"/>
                </a:solidFill>
                <a:latin typeface="Ubuntu Light" panose="020B0304030602030204" pitchFamily="34" charset="0"/>
                <a:ea typeface="Roboto Light" panose="02000000000000000000" pitchFamily="2" charset="0"/>
                <a:cs typeface="Roboto Light" panose="02000000000000000000" pitchFamily="2" charset="0"/>
              </a:rPr>
              <a:t>IoB</a:t>
            </a:r>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a:t>
            </a:r>
          </a:p>
          <a:p>
            <a:pPr marL="971533" lvl="1" indent="-285750"/>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VR/AR/MR,</a:t>
            </a:r>
          </a:p>
          <a:p>
            <a:pPr marL="971533" lvl="1" indent="-285750"/>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Cybersecurity,</a:t>
            </a:r>
          </a:p>
          <a:p>
            <a:pPr marL="971533" lvl="1" indent="-285750"/>
            <a:r>
              <a:rPr lang="en-GB" sz="2400" dirty="0">
                <a:solidFill>
                  <a:schemeClr val="tx2"/>
                </a:solidFill>
                <a:latin typeface="Ubuntu Light" panose="020B0304030602030204" pitchFamily="34" charset="0"/>
                <a:ea typeface="Roboto Light" panose="02000000000000000000" pitchFamily="2" charset="0"/>
                <a:cs typeface="Roboto Light" panose="02000000000000000000" pitchFamily="2" charset="0"/>
              </a:rPr>
              <a:t>Human augmentation etc.</a:t>
            </a:r>
          </a:p>
          <a:p>
            <a:pPr algn="l"/>
            <a:endParaRPr lang="en-US" sz="1600" dirty="0"/>
          </a:p>
        </p:txBody>
      </p:sp>
      <p:sp>
        <p:nvSpPr>
          <p:cNvPr id="9" name="Content Placeholder 8"/>
          <p:cNvSpPr>
            <a:spLocks noGrp="1"/>
          </p:cNvSpPr>
          <p:nvPr>
            <p:ph sz="quarter" idx="14"/>
          </p:nvPr>
        </p:nvSpPr>
        <p:spPr/>
        <p:txBody>
          <a:bodyPr/>
          <a:lstStyle/>
          <a:p>
            <a:pPr marL="285750" indent="-285750" algn="l">
              <a:buFont typeface="Arial" panose="020B0604020202020204" pitchFamily="34" charset="0"/>
              <a:buChar char="•"/>
            </a:pPr>
            <a:r>
              <a:rPr lang="en-GB" sz="2400" dirty="0">
                <a:solidFill>
                  <a:schemeClr val="tx2"/>
                </a:solidFill>
              </a:rPr>
              <a:t>Government and private services are being digitally transferred (e.g. banks, healthcare system, markets)</a:t>
            </a:r>
          </a:p>
          <a:p>
            <a:pPr marL="285750" indent="-285750" algn="l">
              <a:buFont typeface="Arial" panose="020B0604020202020204" pitchFamily="34" charset="0"/>
              <a:buChar char="•"/>
            </a:pPr>
            <a:r>
              <a:rPr lang="en-GB" sz="2400" dirty="0">
                <a:solidFill>
                  <a:schemeClr val="tx2"/>
                </a:solidFill>
              </a:rPr>
              <a:t>New forms of education and work (e.g. distance learning courses and programmes, teleworking)</a:t>
            </a:r>
          </a:p>
          <a:p>
            <a:pPr marL="285750" indent="-285750" algn="l">
              <a:buFont typeface="Arial" panose="020B0604020202020204" pitchFamily="34" charset="0"/>
              <a:buChar char="•"/>
            </a:pPr>
            <a:r>
              <a:rPr lang="en-GB" sz="2400" dirty="0">
                <a:solidFill>
                  <a:schemeClr val="tx2"/>
                </a:solidFill>
              </a:rPr>
              <a:t>Global networking, communication, and collaboration in the business world</a:t>
            </a:r>
          </a:p>
          <a:p>
            <a:pPr marL="285750" indent="-285750" algn="l">
              <a:buFont typeface="Arial" panose="020B0604020202020204" pitchFamily="34" charset="0"/>
              <a:buChar char="•"/>
            </a:pPr>
            <a:r>
              <a:rPr lang="en-GB" sz="2400" dirty="0">
                <a:solidFill>
                  <a:schemeClr val="tx2"/>
                </a:solidFill>
              </a:rPr>
              <a:t>Socialisation</a:t>
            </a:r>
          </a:p>
          <a:p>
            <a:pPr marL="285750" indent="-285750" algn="l">
              <a:buFont typeface="Arial" panose="020B0604020202020204" pitchFamily="34" charset="0"/>
              <a:buChar char="•"/>
            </a:pPr>
            <a:r>
              <a:rPr lang="en-GB" sz="2400" dirty="0">
                <a:solidFill>
                  <a:schemeClr val="tx2"/>
                </a:solidFill>
              </a:rPr>
              <a:t>And more...</a:t>
            </a:r>
          </a:p>
          <a:p>
            <a:pPr algn="l"/>
            <a:endParaRPr lang="en-US" sz="2400" dirty="0">
              <a:solidFill>
                <a:schemeClr val="tx2"/>
              </a:solidFill>
            </a:endParaRPr>
          </a:p>
        </p:txBody>
      </p:sp>
      <p:sp>
        <p:nvSpPr>
          <p:cNvPr id="3" name="Title 2"/>
          <p:cNvSpPr>
            <a:spLocks noGrp="1"/>
          </p:cNvSpPr>
          <p:nvPr>
            <p:ph type="title"/>
          </p:nvPr>
        </p:nvSpPr>
        <p:spPr/>
        <p:txBody>
          <a:bodyPr/>
          <a:lstStyle/>
          <a:p>
            <a:r>
              <a:rPr lang="en-US" dirty="0"/>
              <a:t>Digital Skills</a:t>
            </a:r>
          </a:p>
        </p:txBody>
      </p:sp>
      <p:sp>
        <p:nvSpPr>
          <p:cNvPr id="10" name="Text Placeholder 9"/>
          <p:cNvSpPr>
            <a:spLocks noGrp="1"/>
          </p:cNvSpPr>
          <p:nvPr>
            <p:ph type="body" sz="quarter" idx="15"/>
          </p:nvPr>
        </p:nvSpPr>
        <p:spPr/>
        <p:txBody>
          <a:bodyPr/>
          <a:lstStyle/>
          <a:p>
            <a:r>
              <a:rPr lang="en-US" dirty="0"/>
              <a:t>Why are they important</a:t>
            </a:r>
            <a:r>
              <a:rPr lang="en-US" dirty="0" smtClean="0"/>
              <a:t>?</a:t>
            </a:r>
            <a:endParaRPr lang="en-US" dirty="0"/>
          </a:p>
        </p:txBody>
      </p:sp>
    </p:spTree>
    <p:extLst>
      <p:ext uri="{BB962C8B-B14F-4D97-AF65-F5344CB8AC3E}">
        <p14:creationId xmlns:p14="http://schemas.microsoft.com/office/powerpoint/2010/main" val="1031442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E-Protect Competency Scale</a:t>
            </a:r>
            <a:endParaRPr lang="en-US" dirty="0"/>
          </a:p>
        </p:txBody>
      </p:sp>
      <p:pic>
        <p:nvPicPr>
          <p:cNvPr id="5" name="Picture 4"/>
          <p:cNvPicPr>
            <a:picLocks noChangeAspect="1"/>
          </p:cNvPicPr>
          <p:nvPr/>
        </p:nvPicPr>
        <p:blipFill>
          <a:blip r:embed="rId2"/>
          <a:stretch>
            <a:fillRect/>
          </a:stretch>
        </p:blipFill>
        <p:spPr>
          <a:xfrm>
            <a:off x="185406" y="741656"/>
            <a:ext cx="7440675" cy="5193700"/>
          </a:xfrm>
          <a:prstGeom prst="rect">
            <a:avLst/>
          </a:prstGeom>
        </p:spPr>
      </p:pic>
      <p:sp>
        <p:nvSpPr>
          <p:cNvPr id="4" name="Content Placeholder 2"/>
          <p:cNvSpPr>
            <a:spLocks noGrp="1"/>
          </p:cNvSpPr>
          <p:nvPr>
            <p:ph sz="quarter" idx="13"/>
          </p:nvPr>
        </p:nvSpPr>
        <p:spPr>
          <a:xfrm>
            <a:off x="6711696" y="1060704"/>
            <a:ext cx="5240822" cy="4798233"/>
          </a:xfrm>
        </p:spPr>
        <p:txBody>
          <a:bodyPr anchor="ctr"/>
          <a:lstStyle/>
          <a:p>
            <a:r>
              <a:rPr lang="en-GB" sz="3200" b="1" dirty="0" smtClean="0">
                <a:solidFill>
                  <a:schemeClr val="accent1"/>
                </a:solidFill>
              </a:rPr>
              <a:t>Visit our website: </a:t>
            </a:r>
          </a:p>
          <a:p>
            <a:endParaRPr lang="en-GB" sz="1800" b="1" dirty="0" smtClean="0">
              <a:solidFill>
                <a:schemeClr val="accent1"/>
              </a:solidFill>
            </a:endParaRPr>
          </a:p>
          <a:p>
            <a:r>
              <a:rPr lang="en-GB" sz="1800" b="1" dirty="0" smtClean="0">
                <a:solidFill>
                  <a:schemeClr val="accent1"/>
                </a:solidFill>
              </a:rPr>
              <a:t>www.eprotect-project.eu/competency-scale</a:t>
            </a:r>
            <a:r>
              <a:rPr lang="en-GB" sz="1800" b="1" dirty="0">
                <a:solidFill>
                  <a:schemeClr val="accent1"/>
                </a:solidFill>
              </a:rPr>
              <a:t>/</a:t>
            </a:r>
          </a:p>
        </p:txBody>
      </p:sp>
    </p:spTree>
    <p:extLst>
      <p:ext uri="{BB962C8B-B14F-4D97-AF65-F5344CB8AC3E}">
        <p14:creationId xmlns:p14="http://schemas.microsoft.com/office/powerpoint/2010/main" val="355755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smtClean="0"/>
              <a:t>1. CONSUMER BEHAVIOUR &amp; PROTECTION</a:t>
            </a:r>
            <a:endParaRPr lang="en-GB" dirty="0"/>
          </a:p>
        </p:txBody>
      </p:sp>
      <p:pic>
        <p:nvPicPr>
          <p:cNvPr id="6" name="Picture 5"/>
          <p:cNvPicPr>
            <a:picLocks noChangeAspect="1"/>
          </p:cNvPicPr>
          <p:nvPr/>
        </p:nvPicPr>
        <p:blipFill>
          <a:blip r:embed="rId2"/>
          <a:stretch>
            <a:fillRect/>
          </a:stretch>
        </p:blipFill>
        <p:spPr>
          <a:xfrm>
            <a:off x="3037332" y="1515768"/>
            <a:ext cx="6117336" cy="4595861"/>
          </a:xfrm>
          <a:prstGeom prst="rect">
            <a:avLst/>
          </a:prstGeom>
        </p:spPr>
      </p:pic>
    </p:spTree>
    <p:extLst>
      <p:ext uri="{BB962C8B-B14F-4D97-AF65-F5344CB8AC3E}">
        <p14:creationId xmlns:p14="http://schemas.microsoft.com/office/powerpoint/2010/main" val="168978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1. CONSUMER BEHAVIOUR &amp; PROTECTION</a:t>
            </a:r>
          </a:p>
        </p:txBody>
      </p:sp>
      <p:pic>
        <p:nvPicPr>
          <p:cNvPr id="3" name="Picture 2"/>
          <p:cNvPicPr>
            <a:picLocks noChangeAspect="1"/>
          </p:cNvPicPr>
          <p:nvPr/>
        </p:nvPicPr>
        <p:blipFill>
          <a:blip r:embed="rId2"/>
          <a:stretch>
            <a:fillRect/>
          </a:stretch>
        </p:blipFill>
        <p:spPr>
          <a:xfrm>
            <a:off x="3069336" y="1515769"/>
            <a:ext cx="6053328" cy="4588311"/>
          </a:xfrm>
          <a:prstGeom prst="rect">
            <a:avLst/>
          </a:prstGeom>
        </p:spPr>
      </p:pic>
    </p:spTree>
    <p:extLst>
      <p:ext uri="{BB962C8B-B14F-4D97-AF65-F5344CB8AC3E}">
        <p14:creationId xmlns:p14="http://schemas.microsoft.com/office/powerpoint/2010/main" val="1151613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1. CONSUMER BEHAVIOUR &amp; PROTECTION</a:t>
            </a:r>
          </a:p>
        </p:txBody>
      </p:sp>
      <p:pic>
        <p:nvPicPr>
          <p:cNvPr id="5" name="Picture 4"/>
          <p:cNvPicPr>
            <a:picLocks noChangeAspect="1"/>
          </p:cNvPicPr>
          <p:nvPr/>
        </p:nvPicPr>
        <p:blipFill>
          <a:blip r:embed="rId2"/>
          <a:stretch>
            <a:fillRect/>
          </a:stretch>
        </p:blipFill>
        <p:spPr>
          <a:xfrm>
            <a:off x="3133630" y="1515768"/>
            <a:ext cx="5924740" cy="4551249"/>
          </a:xfrm>
          <a:prstGeom prst="rect">
            <a:avLst/>
          </a:prstGeom>
        </p:spPr>
      </p:pic>
    </p:spTree>
    <p:extLst>
      <p:ext uri="{BB962C8B-B14F-4D97-AF65-F5344CB8AC3E}">
        <p14:creationId xmlns:p14="http://schemas.microsoft.com/office/powerpoint/2010/main" val="2509435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1. CONSUMER BEHAVIOUR &amp; PROTECTION</a:t>
            </a:r>
          </a:p>
        </p:txBody>
      </p:sp>
      <p:pic>
        <p:nvPicPr>
          <p:cNvPr id="3" name="Picture 2"/>
          <p:cNvPicPr>
            <a:picLocks noChangeAspect="1"/>
          </p:cNvPicPr>
          <p:nvPr/>
        </p:nvPicPr>
        <p:blipFill>
          <a:blip r:embed="rId2"/>
          <a:stretch>
            <a:fillRect/>
          </a:stretch>
        </p:blipFill>
        <p:spPr>
          <a:xfrm>
            <a:off x="3147060" y="1515768"/>
            <a:ext cx="5897880" cy="4554613"/>
          </a:xfrm>
          <a:prstGeom prst="rect">
            <a:avLst/>
          </a:prstGeom>
        </p:spPr>
      </p:pic>
    </p:spTree>
    <p:extLst>
      <p:ext uri="{BB962C8B-B14F-4D97-AF65-F5344CB8AC3E}">
        <p14:creationId xmlns:p14="http://schemas.microsoft.com/office/powerpoint/2010/main" val="1634665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smtClean="0"/>
              <a:t>2. ONLINE PAYMENTS &amp; TRANSACTIONS</a:t>
            </a:r>
            <a:endParaRPr lang="en-GB" dirty="0"/>
          </a:p>
        </p:txBody>
      </p:sp>
      <p:pic>
        <p:nvPicPr>
          <p:cNvPr id="3" name="Picture 2"/>
          <p:cNvPicPr>
            <a:picLocks noChangeAspect="1"/>
          </p:cNvPicPr>
          <p:nvPr/>
        </p:nvPicPr>
        <p:blipFill>
          <a:blip r:embed="rId2"/>
          <a:stretch>
            <a:fillRect/>
          </a:stretch>
        </p:blipFill>
        <p:spPr>
          <a:xfrm>
            <a:off x="3243072" y="1515769"/>
            <a:ext cx="5705856" cy="4491710"/>
          </a:xfrm>
          <a:prstGeom prst="rect">
            <a:avLst/>
          </a:prstGeom>
        </p:spPr>
      </p:pic>
    </p:spTree>
    <p:extLst>
      <p:ext uri="{BB962C8B-B14F-4D97-AF65-F5344CB8AC3E}">
        <p14:creationId xmlns:p14="http://schemas.microsoft.com/office/powerpoint/2010/main" val="3316153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2. ONLINE PAYMENTS &amp; TRANSACTIONS</a:t>
            </a:r>
          </a:p>
        </p:txBody>
      </p:sp>
      <p:pic>
        <p:nvPicPr>
          <p:cNvPr id="3" name="Picture 2"/>
          <p:cNvPicPr>
            <a:picLocks noChangeAspect="1"/>
          </p:cNvPicPr>
          <p:nvPr/>
        </p:nvPicPr>
        <p:blipFill>
          <a:blip r:embed="rId2"/>
          <a:stretch>
            <a:fillRect/>
          </a:stretch>
        </p:blipFill>
        <p:spPr>
          <a:xfrm>
            <a:off x="3284220" y="1515769"/>
            <a:ext cx="5623560" cy="4527655"/>
          </a:xfrm>
          <a:prstGeom prst="rect">
            <a:avLst/>
          </a:prstGeom>
        </p:spPr>
      </p:pic>
    </p:spTree>
    <p:extLst>
      <p:ext uri="{BB962C8B-B14F-4D97-AF65-F5344CB8AC3E}">
        <p14:creationId xmlns:p14="http://schemas.microsoft.com/office/powerpoint/2010/main" val="2980826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2. ONLINE PAYMENTS &amp; TRANSACTIONS</a:t>
            </a:r>
          </a:p>
        </p:txBody>
      </p:sp>
      <p:pic>
        <p:nvPicPr>
          <p:cNvPr id="3" name="Picture 2"/>
          <p:cNvPicPr>
            <a:picLocks noChangeAspect="1"/>
          </p:cNvPicPr>
          <p:nvPr/>
        </p:nvPicPr>
        <p:blipFill>
          <a:blip r:embed="rId2"/>
          <a:stretch>
            <a:fillRect/>
          </a:stretch>
        </p:blipFill>
        <p:spPr>
          <a:xfrm>
            <a:off x="3268473" y="1515769"/>
            <a:ext cx="5655054" cy="4510127"/>
          </a:xfrm>
          <a:prstGeom prst="rect">
            <a:avLst/>
          </a:prstGeom>
        </p:spPr>
      </p:pic>
    </p:spTree>
    <p:extLst>
      <p:ext uri="{BB962C8B-B14F-4D97-AF65-F5344CB8AC3E}">
        <p14:creationId xmlns:p14="http://schemas.microsoft.com/office/powerpoint/2010/main" val="2572235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smtClean="0"/>
              <a:t>3. DATA PROTECTION &amp; PRIVACY</a:t>
            </a:r>
            <a:endParaRPr lang="en-GB" dirty="0"/>
          </a:p>
        </p:txBody>
      </p:sp>
      <p:pic>
        <p:nvPicPr>
          <p:cNvPr id="3" name="Picture 2"/>
          <p:cNvPicPr>
            <a:picLocks noChangeAspect="1"/>
          </p:cNvPicPr>
          <p:nvPr/>
        </p:nvPicPr>
        <p:blipFill>
          <a:blip r:embed="rId2"/>
          <a:stretch>
            <a:fillRect/>
          </a:stretch>
        </p:blipFill>
        <p:spPr>
          <a:xfrm>
            <a:off x="3403188" y="1515769"/>
            <a:ext cx="5385625" cy="4510067"/>
          </a:xfrm>
          <a:prstGeom prst="rect">
            <a:avLst/>
          </a:prstGeom>
        </p:spPr>
      </p:pic>
    </p:spTree>
    <p:extLst>
      <p:ext uri="{BB962C8B-B14F-4D97-AF65-F5344CB8AC3E}">
        <p14:creationId xmlns:p14="http://schemas.microsoft.com/office/powerpoint/2010/main" val="1380783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3. DATA PROTECTION &amp; PRIVACY</a:t>
            </a:r>
          </a:p>
        </p:txBody>
      </p:sp>
      <p:pic>
        <p:nvPicPr>
          <p:cNvPr id="3" name="Picture 2"/>
          <p:cNvPicPr>
            <a:picLocks noChangeAspect="1"/>
          </p:cNvPicPr>
          <p:nvPr/>
        </p:nvPicPr>
        <p:blipFill>
          <a:blip r:embed="rId2"/>
          <a:stretch>
            <a:fillRect/>
          </a:stretch>
        </p:blipFill>
        <p:spPr>
          <a:xfrm>
            <a:off x="3416808" y="1515769"/>
            <a:ext cx="5358385" cy="4584946"/>
          </a:xfrm>
          <a:prstGeom prst="rect">
            <a:avLst/>
          </a:prstGeom>
        </p:spPr>
      </p:pic>
    </p:spTree>
    <p:extLst>
      <p:ext uri="{BB962C8B-B14F-4D97-AF65-F5344CB8AC3E}">
        <p14:creationId xmlns:p14="http://schemas.microsoft.com/office/powerpoint/2010/main" val="233729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Europe’s </a:t>
            </a:r>
            <a:r>
              <a:rPr lang="en-GB" dirty="0"/>
              <a:t>digital performance</a:t>
            </a:r>
          </a:p>
        </p:txBody>
      </p:sp>
      <p:sp>
        <p:nvSpPr>
          <p:cNvPr id="4" name="Text Placeholder 3"/>
          <p:cNvSpPr>
            <a:spLocks noGrp="1"/>
          </p:cNvSpPr>
          <p:nvPr>
            <p:ph type="body" sz="quarter" idx="14"/>
          </p:nvPr>
        </p:nvSpPr>
        <p:spPr/>
        <p:txBody>
          <a:bodyPr/>
          <a:lstStyle/>
          <a:p>
            <a:r>
              <a:rPr lang="en-GB" dirty="0"/>
              <a:t>DESI - Digital Economy and Society Index (source: European Commission, 2020</a:t>
            </a:r>
            <a:r>
              <a:rPr lang="en-GB" dirty="0" smtClean="0"/>
              <a:t>)</a:t>
            </a:r>
            <a:endParaRPr lang="en-GB" dirty="0"/>
          </a:p>
        </p:txBody>
      </p:sp>
      <p:pic>
        <p:nvPicPr>
          <p:cNvPr id="5" name="Content Placeholder 5">
            <a:extLst>
              <a:ext uri="{FF2B5EF4-FFF2-40B4-BE49-F238E27FC236}">
                <a16:creationId xmlns:a16="http://schemas.microsoft.com/office/drawing/2014/main" id="{0FB27913-89F7-4CD3-A9E7-06092C472B3E}"/>
              </a:ext>
            </a:extLst>
          </p:cNvPr>
          <p:cNvPicPr>
            <a:picLocks noChangeAspect="1"/>
          </p:cNvPicPr>
          <p:nvPr/>
        </p:nvPicPr>
        <p:blipFill>
          <a:blip r:embed="rId2"/>
          <a:stretch>
            <a:fillRect/>
          </a:stretch>
        </p:blipFill>
        <p:spPr>
          <a:xfrm>
            <a:off x="1642205" y="1515769"/>
            <a:ext cx="8841574" cy="4407511"/>
          </a:xfrm>
          <a:prstGeom prst="rect">
            <a:avLst/>
          </a:prstGeom>
        </p:spPr>
      </p:pic>
    </p:spTree>
    <p:extLst>
      <p:ext uri="{BB962C8B-B14F-4D97-AF65-F5344CB8AC3E}">
        <p14:creationId xmlns:p14="http://schemas.microsoft.com/office/powerpoint/2010/main" val="3971219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E-Protect Competency Scale</a:t>
            </a:r>
          </a:p>
        </p:txBody>
      </p:sp>
      <p:sp>
        <p:nvSpPr>
          <p:cNvPr id="4" name="Text Placeholder 3"/>
          <p:cNvSpPr>
            <a:spLocks noGrp="1"/>
          </p:cNvSpPr>
          <p:nvPr>
            <p:ph type="body" sz="quarter" idx="14"/>
          </p:nvPr>
        </p:nvSpPr>
        <p:spPr/>
        <p:txBody>
          <a:bodyPr/>
          <a:lstStyle/>
          <a:p>
            <a:r>
              <a:rPr lang="en-GB" dirty="0"/>
              <a:t>3. DATA PROTECTION &amp; PRIVACY</a:t>
            </a:r>
          </a:p>
        </p:txBody>
      </p:sp>
      <p:pic>
        <p:nvPicPr>
          <p:cNvPr id="3" name="Picture 2"/>
          <p:cNvPicPr>
            <a:picLocks noChangeAspect="1"/>
          </p:cNvPicPr>
          <p:nvPr/>
        </p:nvPicPr>
        <p:blipFill>
          <a:blip r:embed="rId2"/>
          <a:stretch>
            <a:fillRect/>
          </a:stretch>
        </p:blipFill>
        <p:spPr>
          <a:xfrm>
            <a:off x="3443660" y="1515769"/>
            <a:ext cx="5304680" cy="4446119"/>
          </a:xfrm>
          <a:prstGeom prst="rect">
            <a:avLst/>
          </a:prstGeom>
        </p:spPr>
      </p:pic>
    </p:spTree>
    <p:extLst>
      <p:ext uri="{BB962C8B-B14F-4D97-AF65-F5344CB8AC3E}">
        <p14:creationId xmlns:p14="http://schemas.microsoft.com/office/powerpoint/2010/main" val="3883643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24" y="1677001"/>
            <a:ext cx="3676312" cy="42338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137" y="1677001"/>
            <a:ext cx="3797790" cy="43737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329" y="1677001"/>
            <a:ext cx="3432328" cy="3952898"/>
          </a:xfrm>
          <a:prstGeom prst="rect">
            <a:avLst/>
          </a:prstGeom>
        </p:spPr>
      </p:pic>
    </p:spTree>
    <p:extLst>
      <p:ext uri="{BB962C8B-B14F-4D97-AF65-F5344CB8AC3E}">
        <p14:creationId xmlns:p14="http://schemas.microsoft.com/office/powerpoint/2010/main" val="257791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4502" y="1515769"/>
            <a:ext cx="3982996" cy="4587084"/>
          </a:xfrm>
          <a:prstGeom prst="rect">
            <a:avLst/>
          </a:prstGeom>
        </p:spPr>
      </p:pic>
    </p:spTree>
    <p:extLst>
      <p:ext uri="{BB962C8B-B14F-4D97-AF65-F5344CB8AC3E}">
        <p14:creationId xmlns:p14="http://schemas.microsoft.com/office/powerpoint/2010/main" val="81735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316" y="1515769"/>
            <a:ext cx="3985369" cy="4589816"/>
          </a:xfrm>
          <a:prstGeom prst="rect">
            <a:avLst/>
          </a:prstGeom>
        </p:spPr>
      </p:pic>
    </p:spTree>
    <p:extLst>
      <p:ext uri="{BB962C8B-B14F-4D97-AF65-F5344CB8AC3E}">
        <p14:creationId xmlns:p14="http://schemas.microsoft.com/office/powerpoint/2010/main" val="257004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4"/>
          </p:nvPr>
        </p:nvSpPr>
        <p:spPr/>
        <p:txBody>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21" y="1515769"/>
            <a:ext cx="4275958" cy="4924478"/>
          </a:xfrm>
          <a:prstGeom prst="rect">
            <a:avLst/>
          </a:prstGeom>
        </p:spPr>
      </p:pic>
    </p:spTree>
    <p:extLst>
      <p:ext uri="{BB962C8B-B14F-4D97-AF65-F5344CB8AC3E}">
        <p14:creationId xmlns:p14="http://schemas.microsoft.com/office/powerpoint/2010/main" val="384490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Emails please</a:t>
            </a:r>
            <a:endParaRPr lang="en-GB" dirty="0"/>
          </a:p>
        </p:txBody>
      </p:sp>
      <p:sp>
        <p:nvSpPr>
          <p:cNvPr id="3" name="Content Placeholder 2"/>
          <p:cNvSpPr>
            <a:spLocks noGrp="1"/>
          </p:cNvSpPr>
          <p:nvPr>
            <p:ph sz="quarter" idx="13"/>
          </p:nvPr>
        </p:nvSpPr>
        <p:spPr/>
        <p:txBody>
          <a:bodyPr/>
          <a:lstStyle/>
          <a:p>
            <a:pPr algn="ctr"/>
            <a:endParaRPr lang="en-GB" sz="6000" dirty="0" smtClean="0">
              <a:hlinkClick r:id="rId2"/>
            </a:endParaRPr>
          </a:p>
          <a:p>
            <a:pPr algn="ctr"/>
            <a:r>
              <a:rPr lang="en-GB" sz="6000" dirty="0" smtClean="0">
                <a:hlinkClick r:id="rId2"/>
              </a:rPr>
              <a:t>www.menti.com</a:t>
            </a:r>
            <a:endParaRPr lang="en-GB" sz="6000" dirty="0" smtClean="0"/>
          </a:p>
          <a:p>
            <a:pPr algn="ctr"/>
            <a:r>
              <a:rPr lang="en-GB" sz="6000" dirty="0" smtClean="0"/>
              <a:t>31 62 96 74</a:t>
            </a:r>
            <a:endParaRPr lang="en-GB" sz="6000" dirty="0"/>
          </a:p>
        </p:txBody>
      </p:sp>
      <p:sp>
        <p:nvSpPr>
          <p:cNvPr id="4" name="Text Placeholder 3"/>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105384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0935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gital skills score of EU member states of the Digital Economy and Society Index for 2020, Human Capital Dimension (Source: DESI 2020, p.4). Blue bars represent Internet User Skills whereas red ones show the Advanced Skills and Development indicato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5947" y="1714243"/>
            <a:ext cx="7645293" cy="4497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89DBDEE-9BF6-48DD-9583-43441C1FA965}"/>
              </a:ext>
            </a:extLst>
          </p:cNvPr>
          <p:cNvSpPr>
            <a:spLocks noGrp="1"/>
          </p:cNvSpPr>
          <p:nvPr>
            <p:ph type="body" sz="quarter" idx="10"/>
          </p:nvPr>
        </p:nvSpPr>
        <p:spPr>
          <a:xfrm>
            <a:off x="0" y="829647"/>
            <a:ext cx="12192000" cy="550863"/>
          </a:xfrm>
        </p:spPr>
        <p:txBody>
          <a:bodyPr/>
          <a:lstStyle/>
          <a:p>
            <a:r>
              <a:rPr lang="en-GB" dirty="0"/>
              <a:t>DESI - Digital Economy and Society Index (source: European Commission, 2020)</a:t>
            </a:r>
          </a:p>
        </p:txBody>
      </p:sp>
      <p:sp>
        <p:nvSpPr>
          <p:cNvPr id="4" name="Title 3">
            <a:extLst>
              <a:ext uri="{FF2B5EF4-FFF2-40B4-BE49-F238E27FC236}">
                <a16:creationId xmlns:a16="http://schemas.microsoft.com/office/drawing/2014/main" id="{804913FE-B7F9-4EF1-BA3A-8234B5059E5F}"/>
              </a:ext>
            </a:extLst>
          </p:cNvPr>
          <p:cNvSpPr>
            <a:spLocks noGrp="1"/>
          </p:cNvSpPr>
          <p:nvPr>
            <p:ph type="title"/>
          </p:nvPr>
        </p:nvSpPr>
        <p:spPr/>
        <p:txBody>
          <a:bodyPr/>
          <a:lstStyle/>
          <a:p>
            <a:r>
              <a:rPr lang="en-GB" dirty="0"/>
              <a:t>Europe’s digital performance</a:t>
            </a:r>
          </a:p>
        </p:txBody>
      </p:sp>
      <p:sp>
        <p:nvSpPr>
          <p:cNvPr id="8" name="Content Placeholder 2">
            <a:extLst>
              <a:ext uri="{FF2B5EF4-FFF2-40B4-BE49-F238E27FC236}">
                <a16:creationId xmlns:a16="http://schemas.microsoft.com/office/drawing/2014/main" id="{A6EB0E31-9D1F-4A83-AC11-2EC9DC5B8280}"/>
              </a:ext>
            </a:extLst>
          </p:cNvPr>
          <p:cNvSpPr>
            <a:spLocks noGrp="1"/>
          </p:cNvSpPr>
          <p:nvPr>
            <p:ph sz="quarter" idx="11"/>
          </p:nvPr>
        </p:nvSpPr>
        <p:spPr>
          <a:xfrm>
            <a:off x="8550146" y="2350008"/>
            <a:ext cx="2787041" cy="795528"/>
          </a:xfrm>
        </p:spPr>
        <p:txBody>
          <a:bodyPr/>
          <a:lstStyle/>
          <a:p>
            <a:pPr algn="l">
              <a:lnSpc>
                <a:spcPct val="100000"/>
              </a:lnSpc>
            </a:pPr>
            <a:r>
              <a:rPr lang="en-GB" sz="1279" b="1" dirty="0" smtClean="0"/>
              <a:t>Red</a:t>
            </a:r>
            <a:r>
              <a:rPr lang="en-GB" sz="1279" dirty="0"/>
              <a:t>: Internet user skills</a:t>
            </a:r>
          </a:p>
          <a:p>
            <a:pPr algn="l">
              <a:lnSpc>
                <a:spcPct val="100000"/>
              </a:lnSpc>
            </a:pPr>
            <a:r>
              <a:rPr lang="en-GB" sz="1279" b="1" dirty="0"/>
              <a:t>Blue</a:t>
            </a:r>
            <a:r>
              <a:rPr lang="en-GB" sz="1279" dirty="0"/>
              <a:t>: Advanced skills and Development</a:t>
            </a:r>
            <a:endParaRPr lang="en-GB" sz="1279" dirty="0">
              <a:solidFill>
                <a:schemeClr val="accent1"/>
              </a:solidFill>
            </a:endParaRPr>
          </a:p>
        </p:txBody>
      </p:sp>
      <p:sp>
        <p:nvSpPr>
          <p:cNvPr id="6" name="Text Placeholder 1">
            <a:extLst>
              <a:ext uri="{FF2B5EF4-FFF2-40B4-BE49-F238E27FC236}">
                <a16:creationId xmlns:a16="http://schemas.microsoft.com/office/drawing/2014/main" id="{A89DBDEE-9BF6-48DD-9583-43441C1FA965}"/>
              </a:ext>
            </a:extLst>
          </p:cNvPr>
          <p:cNvSpPr txBox="1">
            <a:spLocks/>
          </p:cNvSpPr>
          <p:nvPr/>
        </p:nvSpPr>
        <p:spPr>
          <a:xfrm>
            <a:off x="0" y="1468503"/>
            <a:ext cx="12192000" cy="550863"/>
          </a:xfrm>
          <a:prstGeom prst="rect">
            <a:avLst/>
          </a:prstGeom>
          <a:solidFill>
            <a:schemeClr val="accent1"/>
          </a:solidFill>
          <a:ln>
            <a:solidFill>
              <a:schemeClr val="accent1"/>
            </a:solidFill>
          </a:ln>
        </p:spPr>
        <p:txBody>
          <a:bodyPr lIns="72000" rIns="72000" anchor="ctr" anchorCtr="0"/>
          <a:lstStyle>
            <a:lvl1pPr marL="0" indent="0" algn="just" defTabSz="914377" rtl="0" eaLnBrk="1" latinLnBrk="0" hangingPunct="1">
              <a:lnSpc>
                <a:spcPct val="90000"/>
              </a:lnSpc>
              <a:spcBef>
                <a:spcPts val="1000"/>
              </a:spcBef>
              <a:buFont typeface="Arial" panose="020B0604020202020204" pitchFamily="34" charset="0"/>
              <a:buNone/>
              <a:defRPr sz="2398" b="1" i="1" kern="1200" baseline="0">
                <a:solidFill>
                  <a:schemeClr val="bg1"/>
                </a:solidFill>
                <a:latin typeface="+mj-lt"/>
                <a:ea typeface="Roboto" panose="02000000000000000000" pitchFamily="2" charset="0"/>
                <a:cs typeface="Roboto" panose="02000000000000000000"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2. Human capital</a:t>
            </a:r>
            <a:endParaRPr lang="en-GB" dirty="0"/>
          </a:p>
        </p:txBody>
      </p:sp>
    </p:spTree>
    <p:extLst>
      <p:ext uri="{BB962C8B-B14F-4D97-AF65-F5344CB8AC3E}">
        <p14:creationId xmlns:p14="http://schemas.microsoft.com/office/powerpoint/2010/main" val="179251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skills</a:t>
            </a:r>
            <a:endParaRPr lang="en-GB"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4282158744"/>
              </p:ext>
            </p:extLst>
          </p:nvPr>
        </p:nvGraphicFramePr>
        <p:xfrm>
          <a:off x="185738" y="1538288"/>
          <a:ext cx="11766550" cy="43211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4"/>
          </p:nvPr>
        </p:nvSpPr>
        <p:spPr/>
        <p:txBody>
          <a:bodyPr/>
          <a:lstStyle/>
          <a:p>
            <a:r>
              <a:rPr lang="en-GB" dirty="0"/>
              <a:t>Percentage of adults with at least a basic level of digital </a:t>
            </a:r>
            <a:r>
              <a:rPr lang="en-GB" dirty="0" smtClean="0"/>
              <a:t>skills in EU (2019)</a:t>
            </a:r>
            <a:endParaRPr lang="en-GB" dirty="0"/>
          </a:p>
        </p:txBody>
      </p:sp>
    </p:spTree>
    <p:extLst>
      <p:ext uri="{BB962C8B-B14F-4D97-AF65-F5344CB8AC3E}">
        <p14:creationId xmlns:p14="http://schemas.microsoft.com/office/powerpoint/2010/main" val="321978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divide</a:t>
            </a:r>
            <a:endParaRPr lang="en-GB" dirty="0"/>
          </a:p>
        </p:txBody>
      </p:sp>
      <p:sp>
        <p:nvSpPr>
          <p:cNvPr id="4" name="Text Placeholder 3"/>
          <p:cNvSpPr>
            <a:spLocks noGrp="1"/>
          </p:cNvSpPr>
          <p:nvPr>
            <p:ph type="body" sz="quarter" idx="14"/>
          </p:nvPr>
        </p:nvSpPr>
        <p:spPr/>
        <p:txBody>
          <a:bodyPr/>
          <a:lstStyle/>
          <a:p>
            <a:r>
              <a:rPr lang="en-GB" dirty="0"/>
              <a:t>Levels of digital skills of individuals in the EU, by sex and age group (%) (source: Eurostat, 2019</a:t>
            </a:r>
            <a:r>
              <a:rPr lang="en-GB" dirty="0" smtClean="0"/>
              <a:t>)</a:t>
            </a:r>
            <a:endParaRPr lang="en-GB" dirty="0"/>
          </a:p>
        </p:txBody>
      </p:sp>
      <p:pic>
        <p:nvPicPr>
          <p:cNvPr id="5" name="Picture 2">
            <a:extLst>
              <a:ext uri="{FF2B5EF4-FFF2-40B4-BE49-F238E27FC236}">
                <a16:creationId xmlns:a16="http://schemas.microsoft.com/office/drawing/2014/main" id="{ED60B37D-547F-408C-B173-5FBBBD2DFA23}"/>
              </a:ext>
            </a:extLst>
          </p:cNvPr>
          <p:cNvPicPr>
            <a:picLocks noChangeAspect="1" noChangeArrowheads="1"/>
          </p:cNvPicPr>
          <p:nvPr/>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488141" y="1515769"/>
            <a:ext cx="9177970" cy="423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09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divide</a:t>
            </a:r>
            <a:endParaRPr lang="en-GB" dirty="0"/>
          </a:p>
        </p:txBody>
      </p:sp>
      <p:sp>
        <p:nvSpPr>
          <p:cNvPr id="4" name="Text Placeholder 3"/>
          <p:cNvSpPr>
            <a:spLocks noGrp="1"/>
          </p:cNvSpPr>
          <p:nvPr>
            <p:ph type="body" sz="quarter" idx="14"/>
          </p:nvPr>
        </p:nvSpPr>
        <p:spPr/>
        <p:txBody>
          <a:bodyPr/>
          <a:lstStyle/>
          <a:p>
            <a:r>
              <a:rPr lang="en-GB" dirty="0"/>
              <a:t>Internet user skill scores by sex (source: European Commission, </a:t>
            </a:r>
            <a:r>
              <a:rPr lang="en-GB" dirty="0" err="1"/>
              <a:t>WiD</a:t>
            </a:r>
            <a:r>
              <a:rPr lang="en-GB" dirty="0"/>
              <a:t> Scoreboard, 2017)</a:t>
            </a:r>
          </a:p>
        </p:txBody>
      </p:sp>
      <p:pic>
        <p:nvPicPr>
          <p:cNvPr id="6" name="Picture 2">
            <a:extLst>
              <a:ext uri="{FF2B5EF4-FFF2-40B4-BE49-F238E27FC236}">
                <a16:creationId xmlns:a16="http://schemas.microsoft.com/office/drawing/2014/main" id="{ABD40EDC-E93E-4E72-AB38-F65B09307159}"/>
              </a:ext>
            </a:extLst>
          </p:cNvPr>
          <p:cNvPicPr>
            <a:picLocks noChangeAspect="1" noChangeArrowheads="1"/>
          </p:cNvPicPr>
          <p:nvPr/>
        </p:nvPicPr>
        <p:blipFill>
          <a:blip r:embed="rId2">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1549387" y="1515769"/>
            <a:ext cx="9051290" cy="454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50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you think you have digital skills?</a:t>
            </a:r>
            <a:endParaRPr lang="en-US" dirty="0"/>
          </a:p>
        </p:txBody>
      </p:sp>
      <p:sp>
        <p:nvSpPr>
          <p:cNvPr id="6" name="Content Placeholder 5"/>
          <p:cNvSpPr>
            <a:spLocks noGrp="1"/>
          </p:cNvSpPr>
          <p:nvPr>
            <p:ph sz="quarter" idx="13"/>
          </p:nvPr>
        </p:nvSpPr>
        <p:spPr/>
        <p:txBody>
          <a:bodyPr/>
          <a:lstStyle/>
          <a:p>
            <a:endParaRPr lang="en-US"/>
          </a:p>
        </p:txBody>
      </p:sp>
      <p:graphicFrame>
        <p:nvGraphicFramePr>
          <p:cNvPr id="4" name="Content Placeholder 10"/>
          <p:cNvGraphicFramePr>
            <a:graphicFrameLocks/>
          </p:cNvGraphicFramePr>
          <p:nvPr>
            <p:extLst>
              <p:ext uri="{D42A27DB-BD31-4B8C-83A1-F6EECF244321}">
                <p14:modId xmlns:p14="http://schemas.microsoft.com/office/powerpoint/2010/main" val="2607692144"/>
              </p:ext>
            </p:extLst>
          </p:nvPr>
        </p:nvGraphicFramePr>
        <p:xfrm>
          <a:off x="179614" y="963503"/>
          <a:ext cx="11785263" cy="5124938"/>
        </p:xfrm>
        <a:graphic>
          <a:graphicData uri="http://schemas.openxmlformats.org/drawingml/2006/table">
            <a:tbl>
              <a:tblPr firstRow="1" bandRow="1">
                <a:tableStyleId>{5C22544A-7EE6-4342-B048-85BDC9FD1C3A}</a:tableStyleId>
              </a:tblPr>
              <a:tblGrid>
                <a:gridCol w="3928421">
                  <a:extLst>
                    <a:ext uri="{9D8B030D-6E8A-4147-A177-3AD203B41FA5}">
                      <a16:colId xmlns:a16="http://schemas.microsoft.com/office/drawing/2014/main" val="221555141"/>
                    </a:ext>
                  </a:extLst>
                </a:gridCol>
                <a:gridCol w="3928421">
                  <a:extLst>
                    <a:ext uri="{9D8B030D-6E8A-4147-A177-3AD203B41FA5}">
                      <a16:colId xmlns:a16="http://schemas.microsoft.com/office/drawing/2014/main" val="2509686244"/>
                    </a:ext>
                  </a:extLst>
                </a:gridCol>
                <a:gridCol w="3928421">
                  <a:extLst>
                    <a:ext uri="{9D8B030D-6E8A-4147-A177-3AD203B41FA5}">
                      <a16:colId xmlns:a16="http://schemas.microsoft.com/office/drawing/2014/main" val="2836042484"/>
                    </a:ext>
                  </a:extLst>
                </a:gridCol>
              </a:tblGrid>
              <a:tr h="2562469">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1972738"/>
                  </a:ext>
                </a:extLst>
              </a:tr>
              <a:tr h="2562469">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175" cap="flat" cmpd="sng" algn="ctr">
                      <a:solidFill>
                        <a:schemeClr val="accent2">
                          <a:lumMod val="50000"/>
                        </a:schemeClr>
                      </a:solidFill>
                      <a:prstDash val="solid"/>
                      <a:round/>
                      <a:headEnd type="none" w="med" len="med"/>
                      <a:tailEnd type="none" w="med" len="med"/>
                    </a:lnL>
                    <a:lnR w="3175" cap="flat" cmpd="sng" algn="ctr">
                      <a:solidFill>
                        <a:schemeClr val="accent2">
                          <a:lumMod val="50000"/>
                        </a:schemeClr>
                      </a:solidFill>
                      <a:prstDash val="solid"/>
                      <a:round/>
                      <a:headEnd type="none" w="med" len="med"/>
                      <a:tailEnd type="none" w="med" len="med"/>
                    </a:lnR>
                    <a:lnT w="3175" cap="flat" cmpd="sng" algn="ctr">
                      <a:solidFill>
                        <a:schemeClr val="accent2">
                          <a:lumMod val="50000"/>
                        </a:schemeClr>
                      </a:solidFill>
                      <a:prstDash val="solid"/>
                      <a:round/>
                      <a:headEnd type="none" w="med" len="med"/>
                      <a:tailEnd type="none" w="med" len="med"/>
                    </a:lnT>
                    <a:lnB w="317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211463"/>
                  </a:ext>
                </a:extLst>
              </a:tr>
            </a:tbl>
          </a:graphicData>
        </a:graphic>
      </p:graphicFrame>
      <p:pic>
        <p:nvPicPr>
          <p:cNvPr id="7" name="Picture 6"/>
          <p:cNvPicPr>
            <a:picLocks noChangeAspect="1"/>
          </p:cNvPicPr>
          <p:nvPr/>
        </p:nvPicPr>
        <p:blipFill>
          <a:blip r:embed="rId2">
            <a:clrChange>
              <a:clrFrom>
                <a:srgbClr val="38444D"/>
              </a:clrFrom>
              <a:clrTo>
                <a:srgbClr val="38444D">
                  <a:alpha val="0"/>
                </a:srgbClr>
              </a:clrTo>
            </a:clrChange>
          </a:blip>
          <a:stretch>
            <a:fillRect/>
          </a:stretch>
        </p:blipFill>
        <p:spPr>
          <a:xfrm>
            <a:off x="8702878" y="1044619"/>
            <a:ext cx="2711195" cy="2390749"/>
          </a:xfrm>
          <a:prstGeom prst="rect">
            <a:avLst/>
          </a:prstGeom>
        </p:spPr>
      </p:pic>
      <p:pic>
        <p:nvPicPr>
          <p:cNvPr id="8" name="Picture 7"/>
          <p:cNvPicPr>
            <a:picLocks noChangeAspect="1"/>
          </p:cNvPicPr>
          <p:nvPr/>
        </p:nvPicPr>
        <p:blipFill>
          <a:blip r:embed="rId3">
            <a:clrChange>
              <a:clrFrom>
                <a:srgbClr val="38444D"/>
              </a:clrFrom>
              <a:clrTo>
                <a:srgbClr val="38444D">
                  <a:alpha val="0"/>
                </a:srgbClr>
              </a:clrTo>
            </a:clrChange>
          </a:blip>
          <a:stretch>
            <a:fillRect/>
          </a:stretch>
        </p:blipFill>
        <p:spPr>
          <a:xfrm>
            <a:off x="627565" y="976079"/>
            <a:ext cx="2776468" cy="2527828"/>
          </a:xfrm>
          <a:prstGeom prst="rect">
            <a:avLst/>
          </a:prstGeom>
        </p:spPr>
      </p:pic>
      <p:pic>
        <p:nvPicPr>
          <p:cNvPr id="9" name="Picture 8"/>
          <p:cNvPicPr>
            <a:picLocks noChangeAspect="1"/>
          </p:cNvPicPr>
          <p:nvPr/>
        </p:nvPicPr>
        <p:blipFill>
          <a:blip r:embed="rId4">
            <a:clrChange>
              <a:clrFrom>
                <a:srgbClr val="38444D"/>
              </a:clrFrom>
              <a:clrTo>
                <a:srgbClr val="38444D">
                  <a:alpha val="0"/>
                </a:srgbClr>
              </a:clrTo>
            </a:clrChange>
          </a:blip>
          <a:stretch>
            <a:fillRect/>
          </a:stretch>
        </p:blipFill>
        <p:spPr>
          <a:xfrm>
            <a:off x="8609202" y="3539496"/>
            <a:ext cx="2898548" cy="2551983"/>
          </a:xfrm>
          <a:prstGeom prst="rect">
            <a:avLst/>
          </a:prstGeom>
        </p:spPr>
      </p:pic>
      <p:pic>
        <p:nvPicPr>
          <p:cNvPr id="10" name="Picture 9"/>
          <p:cNvPicPr>
            <a:picLocks noChangeAspect="1"/>
          </p:cNvPicPr>
          <p:nvPr/>
        </p:nvPicPr>
        <p:blipFill>
          <a:blip r:embed="rId5">
            <a:clrChange>
              <a:clrFrom>
                <a:srgbClr val="38444D"/>
              </a:clrFrom>
              <a:clrTo>
                <a:srgbClr val="38444D">
                  <a:alpha val="0"/>
                </a:srgbClr>
              </a:clrTo>
            </a:clrChange>
          </a:blip>
          <a:stretch>
            <a:fillRect/>
          </a:stretch>
        </p:blipFill>
        <p:spPr>
          <a:xfrm>
            <a:off x="4775341" y="3522559"/>
            <a:ext cx="2968657" cy="2585856"/>
          </a:xfrm>
          <a:prstGeom prst="rect">
            <a:avLst/>
          </a:prstGeom>
        </p:spPr>
      </p:pic>
      <p:pic>
        <p:nvPicPr>
          <p:cNvPr id="11" name="Picture 10"/>
          <p:cNvPicPr>
            <a:picLocks noChangeAspect="1"/>
          </p:cNvPicPr>
          <p:nvPr/>
        </p:nvPicPr>
        <p:blipFill>
          <a:blip r:embed="rId6">
            <a:clrChange>
              <a:clrFrom>
                <a:srgbClr val="38444D"/>
              </a:clrFrom>
              <a:clrTo>
                <a:srgbClr val="38444D">
                  <a:alpha val="0"/>
                </a:srgbClr>
              </a:clrTo>
            </a:clrChange>
          </a:blip>
          <a:stretch>
            <a:fillRect/>
          </a:stretch>
        </p:blipFill>
        <p:spPr>
          <a:xfrm>
            <a:off x="613765" y="3570496"/>
            <a:ext cx="2804068" cy="2489983"/>
          </a:xfrm>
          <a:prstGeom prst="rect">
            <a:avLst/>
          </a:prstGeom>
        </p:spPr>
      </p:pic>
      <p:pic>
        <p:nvPicPr>
          <p:cNvPr id="12" name="Picture 11"/>
          <p:cNvPicPr>
            <a:picLocks noChangeAspect="1"/>
          </p:cNvPicPr>
          <p:nvPr/>
        </p:nvPicPr>
        <p:blipFill>
          <a:blip r:embed="rId7">
            <a:clrChange>
              <a:clrFrom>
                <a:srgbClr val="38444D"/>
              </a:clrFrom>
              <a:clrTo>
                <a:srgbClr val="38444D">
                  <a:alpha val="0"/>
                </a:srgbClr>
              </a:clrTo>
            </a:clrChange>
          </a:blip>
          <a:stretch>
            <a:fillRect/>
          </a:stretch>
        </p:blipFill>
        <p:spPr>
          <a:xfrm>
            <a:off x="4842737" y="943529"/>
            <a:ext cx="2833865" cy="2592929"/>
          </a:xfrm>
          <a:prstGeom prst="rect">
            <a:avLst/>
          </a:prstGeom>
        </p:spPr>
      </p:pic>
    </p:spTree>
    <p:extLst>
      <p:ext uri="{BB962C8B-B14F-4D97-AF65-F5344CB8AC3E}">
        <p14:creationId xmlns:p14="http://schemas.microsoft.com/office/powerpoint/2010/main" val="426114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Crime: Incidence and Impact</a:t>
            </a:r>
            <a:endParaRPr lang="en-GB" dirty="0"/>
          </a:p>
        </p:txBody>
      </p:sp>
      <p:pic>
        <p:nvPicPr>
          <p:cNvPr id="4" name="Picture 3"/>
          <p:cNvPicPr>
            <a:picLocks noChangeAspect="1"/>
          </p:cNvPicPr>
          <p:nvPr/>
        </p:nvPicPr>
        <p:blipFill>
          <a:blip r:embed="rId2"/>
          <a:stretch>
            <a:fillRect/>
          </a:stretch>
        </p:blipFill>
        <p:spPr>
          <a:xfrm>
            <a:off x="1093409" y="741656"/>
            <a:ext cx="9963467" cy="5162085"/>
          </a:xfrm>
          <a:prstGeom prst="rect">
            <a:avLst/>
          </a:prstGeom>
        </p:spPr>
      </p:pic>
      <p:sp>
        <p:nvSpPr>
          <p:cNvPr id="5" name="Content Placeholder 2"/>
          <p:cNvSpPr>
            <a:spLocks noGrp="1"/>
          </p:cNvSpPr>
          <p:nvPr>
            <p:ph sz="quarter" idx="13"/>
          </p:nvPr>
        </p:nvSpPr>
        <p:spPr>
          <a:xfrm>
            <a:off x="599440" y="5462820"/>
            <a:ext cx="10637520" cy="531579"/>
          </a:xfrm>
        </p:spPr>
        <p:txBody>
          <a:bodyPr/>
          <a:lstStyle/>
          <a:p>
            <a:pPr algn="l"/>
            <a:r>
              <a:rPr lang="en-GB" sz="1050" dirty="0"/>
              <a:t>The Harris Poll. (2020). </a:t>
            </a:r>
            <a:r>
              <a:rPr lang="en-GB" sz="1050" i="1" dirty="0"/>
              <a:t>2019 Cyber Safety Insights report: Global Results</a:t>
            </a:r>
            <a:r>
              <a:rPr lang="en-GB" sz="1050" dirty="0"/>
              <a:t>. Retrieved from https://now.symassets.com/content/dam/norton/campaign/NortonReport/2020/2019_NortonLifeLock_Cyber_Safety_Insights_Report_Global_Results.pdf?promocode=DEFAULTWEB </a:t>
            </a:r>
            <a:endParaRPr lang="en-US" sz="1050" dirty="0"/>
          </a:p>
        </p:txBody>
      </p:sp>
    </p:spTree>
    <p:extLst>
      <p:ext uri="{BB962C8B-B14F-4D97-AF65-F5344CB8AC3E}">
        <p14:creationId xmlns:p14="http://schemas.microsoft.com/office/powerpoint/2010/main" val="3155260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e-protect">
      <a:dk1>
        <a:srgbClr val="6A7486"/>
      </a:dk1>
      <a:lt1>
        <a:sysClr val="window" lastClr="FFFFFF"/>
      </a:lt1>
      <a:dk2>
        <a:srgbClr val="474D59"/>
      </a:dk2>
      <a:lt2>
        <a:srgbClr val="ECECEA"/>
      </a:lt2>
      <a:accent1>
        <a:srgbClr val="F4A362"/>
      </a:accent1>
      <a:accent2>
        <a:srgbClr val="36BEB0"/>
      </a:accent2>
      <a:accent3>
        <a:srgbClr val="26A380"/>
      </a:accent3>
      <a:accent4>
        <a:srgbClr val="F4A362"/>
      </a:accent4>
      <a:accent5>
        <a:srgbClr val="26A380"/>
      </a:accent5>
      <a:accent6>
        <a:srgbClr val="E0E0D8"/>
      </a:accent6>
      <a:hlink>
        <a:srgbClr val="36BEB0"/>
      </a:hlink>
      <a:folHlink>
        <a:srgbClr val="969EAC"/>
      </a:folHlink>
    </a:clrScheme>
    <a:fontScheme name="Custom 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DET Course template - Cover page">
  <a:themeElements>
    <a:clrScheme name="e-protect">
      <a:dk1>
        <a:srgbClr val="6A7486"/>
      </a:dk1>
      <a:lt1>
        <a:sysClr val="window" lastClr="FFFFFF"/>
      </a:lt1>
      <a:dk2>
        <a:srgbClr val="474D59"/>
      </a:dk2>
      <a:lt2>
        <a:srgbClr val="ECECEA"/>
      </a:lt2>
      <a:accent1>
        <a:srgbClr val="F4A362"/>
      </a:accent1>
      <a:accent2>
        <a:srgbClr val="36BEB0"/>
      </a:accent2>
      <a:accent3>
        <a:srgbClr val="26A380"/>
      </a:accent3>
      <a:accent4>
        <a:srgbClr val="F4A362"/>
      </a:accent4>
      <a:accent5>
        <a:srgbClr val="26A380"/>
      </a:accent5>
      <a:accent6>
        <a:srgbClr val="E0E0D8"/>
      </a:accent6>
      <a:hlink>
        <a:srgbClr val="36BEB0"/>
      </a:hlink>
      <a:folHlink>
        <a:srgbClr val="969EAC"/>
      </a:folHlink>
    </a:clrScheme>
    <a:fontScheme name="Custom 4">
      <a:majorFont>
        <a:latin typeface="Ubuntu"/>
        <a:ea typeface=""/>
        <a:cs typeface=""/>
      </a:majorFont>
      <a:minorFont>
        <a:latin typeface="Ubuntu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522</Words>
  <Application>Microsoft Office PowerPoint</Application>
  <PresentationFormat>Widescreen</PresentationFormat>
  <Paragraphs>88</Paragraphs>
  <Slides>36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Open Sans</vt:lpstr>
      <vt:lpstr>Roboto</vt:lpstr>
      <vt:lpstr>Roboto Black</vt:lpstr>
      <vt:lpstr>Roboto Light</vt:lpstr>
      <vt:lpstr>Times New Roman</vt:lpstr>
      <vt:lpstr>Ubuntu</vt:lpstr>
      <vt:lpstr>Ubuntu Light</vt:lpstr>
      <vt:lpstr>CARDET Course template</vt:lpstr>
      <vt:lpstr>CARDET Course template - Cover page</vt:lpstr>
      <vt:lpstr>Digital Skills for Consumer and Data Protection during internet use for the elderly</vt:lpstr>
      <vt:lpstr>Digital Skills</vt:lpstr>
      <vt:lpstr>Europe’s digital performance</vt:lpstr>
      <vt:lpstr>Europe’s digital performance</vt:lpstr>
      <vt:lpstr>Digital skills</vt:lpstr>
      <vt:lpstr>Digital divide</vt:lpstr>
      <vt:lpstr>Digital divide</vt:lpstr>
      <vt:lpstr>Do you think you have digital skills?</vt:lpstr>
      <vt:lpstr>Cyber Crime: Incidence and Impact</vt:lpstr>
      <vt:lpstr>Cyber Crime: Incidence and Impact</vt:lpstr>
      <vt:lpstr>Cyber Crime: Incidence and Impact</vt:lpstr>
      <vt:lpstr>Cyber Crime: Incidence and Impact</vt:lpstr>
      <vt:lpstr>Identity Theft: Incidence &amp; Attitudes</vt:lpstr>
      <vt:lpstr>Protecting Personal Privacy</vt:lpstr>
      <vt:lpstr>Protecting Personal Privacy</vt:lpstr>
      <vt:lpstr>Cyber Crime: Protecting Personal Privacy</vt:lpstr>
      <vt:lpstr>Cyber Crime: Protecting Personal Privacy</vt:lpstr>
      <vt:lpstr>E-Protect project</vt:lpstr>
      <vt:lpstr>The European Digital Competence Framework 2.1</vt:lpstr>
      <vt:lpstr>E-Protect Competency Scale</vt:lpstr>
      <vt:lpstr>E-Protect Competency Scale</vt:lpstr>
      <vt:lpstr>E-Protect Competency Scale</vt:lpstr>
      <vt:lpstr>E-Protect Competency Scale</vt:lpstr>
      <vt:lpstr>E-Protect Competency Scale</vt:lpstr>
      <vt:lpstr>E-Protect Competency Scale</vt:lpstr>
      <vt:lpstr>E-Protect Competency Scale</vt:lpstr>
      <vt:lpstr>E-Protect Competency Scale</vt:lpstr>
      <vt:lpstr>E-Protect Competency Scale</vt:lpstr>
      <vt:lpstr>E-Protect Competency Scale</vt:lpstr>
      <vt:lpstr>E-Protect Competency Scale</vt:lpstr>
      <vt:lpstr>PowerPoint Presentation</vt:lpstr>
      <vt:lpstr>PowerPoint Presentation</vt:lpstr>
      <vt:lpstr>PowerPoint Presentation</vt:lpstr>
      <vt:lpstr>PowerPoint Presentation</vt:lpstr>
      <vt:lpstr>Emails please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Demos Michael</cp:lastModifiedBy>
  <cp:revision>100</cp:revision>
  <dcterms:created xsi:type="dcterms:W3CDTF">2014-07-11T09:12:14Z</dcterms:created>
  <dcterms:modified xsi:type="dcterms:W3CDTF">2022-05-23T13:37:19Z</dcterms:modified>
</cp:coreProperties>
</file>